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2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351" r:id="rId56"/>
    <p:sldId id="1354" r:id="rId57"/>
    <p:sldId id="1355" r:id="rId58"/>
    <p:sldId id="1215" r:id="rId59"/>
    <p:sldId id="1115" r:id="rId60"/>
    <p:sldId id="1218" r:id="rId61"/>
    <p:sldId id="1116" r:id="rId62"/>
    <p:sldId id="1337" r:id="rId63"/>
    <p:sldId id="1357" r:id="rId64"/>
    <p:sldId id="1356" r:id="rId65"/>
    <p:sldId id="1118" r:id="rId66"/>
    <p:sldId id="1120" r:id="rId67"/>
    <p:sldId id="1138" r:id="rId68"/>
    <p:sldId id="1119" r:id="rId69"/>
    <p:sldId id="1121" r:id="rId70"/>
    <p:sldId id="1139" r:id="rId71"/>
    <p:sldId id="1154" r:id="rId72"/>
    <p:sldId id="1159" r:id="rId73"/>
    <p:sldId id="1338" r:id="rId74"/>
    <p:sldId id="1339" r:id="rId75"/>
    <p:sldId id="1404" r:id="rId76"/>
    <p:sldId id="1358" r:id="rId77"/>
    <p:sldId id="1160" r:id="rId78"/>
    <p:sldId id="1405" r:id="rId79"/>
    <p:sldId id="1219" r:id="rId80"/>
    <p:sldId id="1129" r:id="rId81"/>
    <p:sldId id="1209" r:id="rId82"/>
    <p:sldId id="1211" r:id="rId83"/>
    <p:sldId id="1212" r:id="rId84"/>
    <p:sldId id="1220" r:id="rId85"/>
    <p:sldId id="1400" r:id="rId86"/>
    <p:sldId id="1399" r:id="rId87"/>
    <p:sldId id="1359" r:id="rId88"/>
    <p:sldId id="1288" r:id="rId89"/>
    <p:sldId id="1222" r:id="rId90"/>
    <p:sldId id="1213" r:id="rId91"/>
    <p:sldId id="1223" r:id="rId92"/>
    <p:sldId id="1274" r:id="rId93"/>
    <p:sldId id="1290" r:id="rId94"/>
    <p:sldId id="1348" r:id="rId95"/>
    <p:sldId id="1289" r:id="rId96"/>
    <p:sldId id="1228" r:id="rId97"/>
    <p:sldId id="1229" r:id="rId98"/>
    <p:sldId id="948" r:id="rId99"/>
    <p:sldId id="1158" r:id="rId100"/>
    <p:sldId id="581" r:id="rId101"/>
    <p:sldId id="1226" r:id="rId102"/>
    <p:sldId id="687" r:id="rId103"/>
    <p:sldId id="1227" r:id="rId104"/>
    <p:sldId id="1161" r:id="rId105"/>
    <p:sldId id="1162" r:id="rId106"/>
    <p:sldId id="1230" r:id="rId107"/>
    <p:sldId id="608" r:id="rId108"/>
    <p:sldId id="609" r:id="rId109"/>
    <p:sldId id="1231" r:id="rId110"/>
    <p:sldId id="1232" r:id="rId111"/>
    <p:sldId id="659" r:id="rId112"/>
    <p:sldId id="1205" r:id="rId113"/>
    <p:sldId id="1403" r:id="rId114"/>
    <p:sldId id="1238" r:id="rId115"/>
    <p:sldId id="689" r:id="rId116"/>
    <p:sldId id="1272" r:id="rId117"/>
    <p:sldId id="1239" r:id="rId118"/>
    <p:sldId id="1401" r:id="rId119"/>
    <p:sldId id="621" r:id="rId120"/>
    <p:sldId id="1240" r:id="rId121"/>
    <p:sldId id="1241" r:id="rId122"/>
    <p:sldId id="1184" r:id="rId123"/>
    <p:sldId id="698" r:id="rId124"/>
    <p:sldId id="1224" r:id="rId125"/>
    <p:sldId id="742" r:id="rId126"/>
    <p:sldId id="1242" r:id="rId127"/>
    <p:sldId id="1243" r:id="rId128"/>
    <p:sldId id="1188" r:id="rId129"/>
    <p:sldId id="1082" r:id="rId130"/>
    <p:sldId id="1189" r:id="rId131"/>
    <p:sldId id="1244" r:id="rId132"/>
    <p:sldId id="1190" r:id="rId133"/>
    <p:sldId id="1273" r:id="rId134"/>
    <p:sldId id="1340" r:id="rId135"/>
    <p:sldId id="1247" r:id="rId136"/>
    <p:sldId id="1248" r:id="rId137"/>
    <p:sldId id="1249" r:id="rId138"/>
    <p:sldId id="1250" r:id="rId139"/>
    <p:sldId id="1341" r:id="rId140"/>
    <p:sldId id="1254" r:id="rId141"/>
    <p:sldId id="1202" r:id="rId142"/>
    <p:sldId id="1255" r:id="rId143"/>
    <p:sldId id="1256" r:id="rId144"/>
    <p:sldId id="1257" r:id="rId145"/>
    <p:sldId id="1258" r:id="rId146"/>
    <p:sldId id="1259" r:id="rId147"/>
    <p:sldId id="1260" r:id="rId148"/>
    <p:sldId id="1195" r:id="rId149"/>
    <p:sldId id="1217" r:id="rId150"/>
    <p:sldId id="1210" r:id="rId151"/>
    <p:sldId id="1261" r:id="rId152"/>
    <p:sldId id="1262" r:id="rId153"/>
    <p:sldId id="1263" r:id="rId154"/>
    <p:sldId id="1264" r:id="rId155"/>
    <p:sldId id="1265" r:id="rId156"/>
    <p:sldId id="1266" r:id="rId157"/>
    <p:sldId id="1267" r:id="rId158"/>
    <p:sldId id="1268" r:id="rId159"/>
    <p:sldId id="1342" r:id="rId160"/>
    <p:sldId id="1276" r:id="rId161"/>
    <p:sldId id="1277" r:id="rId162"/>
    <p:sldId id="1280" r:id="rId163"/>
    <p:sldId id="1278" r:id="rId164"/>
    <p:sldId id="1279" r:id="rId165"/>
    <p:sldId id="1281" r:id="rId166"/>
    <p:sldId id="1283" r:id="rId167"/>
    <p:sldId id="1284" r:id="rId168"/>
    <p:sldId id="1282" r:id="rId169"/>
    <p:sldId id="1291" r:id="rId170"/>
    <p:sldId id="1292" r:id="rId171"/>
    <p:sldId id="973" r:id="rId172"/>
    <p:sldId id="1285" r:id="rId173"/>
    <p:sldId id="1286" r:id="rId174"/>
    <p:sldId id="1287" r:id="rId175"/>
    <p:sldId id="1346" r:id="rId176"/>
    <p:sldId id="1347" r:id="rId177"/>
    <p:sldId id="1147" r:id="rId178"/>
    <p:sldId id="1165" r:id="rId179"/>
    <p:sldId id="1155" r:id="rId180"/>
    <p:sldId id="1152" r:id="rId181"/>
    <p:sldId id="1156" r:id="rId182"/>
    <p:sldId id="1123" r:id="rId183"/>
    <p:sldId id="1122" r:id="rId184"/>
    <p:sldId id="1124" r:id="rId185"/>
    <p:sldId id="1140" r:id="rId186"/>
    <p:sldId id="1144" r:id="rId187"/>
    <p:sldId id="1145" r:id="rId188"/>
    <p:sldId id="1146" r:id="rId189"/>
    <p:sldId id="1141" r:id="rId190"/>
    <p:sldId id="1143" r:id="rId191"/>
    <p:sldId id="1157" r:id="rId192"/>
    <p:sldId id="1128" r:id="rId193"/>
    <p:sldId id="1125" r:id="rId194"/>
    <p:sldId id="1126" r:id="rId195"/>
    <p:sldId id="1142" r:id="rId196"/>
    <p:sldId id="1153" r:id="rId197"/>
    <p:sldId id="1166" r:id="rId198"/>
    <p:sldId id="715" r:id="rId199"/>
    <p:sldId id="603" r:id="rId200"/>
    <p:sldId id="583" r:id="rId201"/>
    <p:sldId id="1167" r:id="rId202"/>
    <p:sldId id="682" r:id="rId203"/>
    <p:sldId id="681" r:id="rId204"/>
    <p:sldId id="680" r:id="rId205"/>
    <p:sldId id="679" r:id="rId206"/>
    <p:sldId id="678" r:id="rId207"/>
    <p:sldId id="677" r:id="rId208"/>
    <p:sldId id="676" r:id="rId209"/>
    <p:sldId id="675" r:id="rId210"/>
    <p:sldId id="674" r:id="rId211"/>
    <p:sldId id="673" r:id="rId212"/>
    <p:sldId id="672" r:id="rId213"/>
    <p:sldId id="778" r:id="rId214"/>
    <p:sldId id="671" r:id="rId215"/>
    <p:sldId id="670" r:id="rId216"/>
    <p:sldId id="669" r:id="rId217"/>
    <p:sldId id="668" r:id="rId218"/>
    <p:sldId id="667" r:id="rId219"/>
    <p:sldId id="666" r:id="rId220"/>
    <p:sldId id="665" r:id="rId221"/>
    <p:sldId id="779" r:id="rId222"/>
    <p:sldId id="1402" r:id="rId223"/>
    <p:sldId id="1233" r:id="rId224"/>
    <p:sldId id="1234" r:id="rId225"/>
    <p:sldId id="611" r:id="rId226"/>
    <p:sldId id="731" r:id="rId227"/>
    <p:sldId id="612" r:id="rId228"/>
    <p:sldId id="732" r:id="rId229"/>
    <p:sldId id="660" r:id="rId230"/>
    <p:sldId id="1235" r:id="rId231"/>
    <p:sldId id="1236" r:id="rId232"/>
    <p:sldId id="1237" r:id="rId233"/>
    <p:sldId id="952" r:id="rId234"/>
    <p:sldId id="951" r:id="rId235"/>
    <p:sldId id="610" r:id="rId236"/>
    <p:sldId id="719" r:id="rId237"/>
    <p:sldId id="1168" r:id="rId238"/>
    <p:sldId id="692" r:id="rId239"/>
    <p:sldId id="615" r:id="rId240"/>
    <p:sldId id="1169" r:id="rId241"/>
    <p:sldId id="693" r:id="rId242"/>
    <p:sldId id="616" r:id="rId243"/>
    <p:sldId id="1293" r:id="rId244"/>
    <p:sldId id="721" r:id="rId245"/>
    <p:sldId id="722" r:id="rId246"/>
    <p:sldId id="1343" r:id="rId247"/>
    <p:sldId id="1344" r:id="rId248"/>
    <p:sldId id="1345" r:id="rId249"/>
    <p:sldId id="1294" r:id="rId250"/>
    <p:sldId id="1316" r:id="rId251"/>
    <p:sldId id="1322" r:id="rId252"/>
    <p:sldId id="1323" r:id="rId253"/>
    <p:sldId id="1324" r:id="rId254"/>
    <p:sldId id="1325" r:id="rId255"/>
    <p:sldId id="1326" r:id="rId256"/>
    <p:sldId id="1327" r:id="rId257"/>
    <p:sldId id="1328" r:id="rId258"/>
    <p:sldId id="1330" r:id="rId259"/>
    <p:sldId id="1329" r:id="rId260"/>
    <p:sldId id="1321" r:id="rId261"/>
    <p:sldId id="1313" r:id="rId262"/>
    <p:sldId id="1320" r:id="rId263"/>
    <p:sldId id="1319" r:id="rId264"/>
    <p:sldId id="1318" r:id="rId265"/>
    <p:sldId id="1315" r:id="rId266"/>
    <p:sldId id="1314" r:id="rId267"/>
    <p:sldId id="1317" r:id="rId268"/>
    <p:sldId id="1331" r:id="rId269"/>
    <p:sldId id="1332" r:id="rId270"/>
    <p:sldId id="1333" r:id="rId271"/>
    <p:sldId id="1334" r:id="rId272"/>
    <p:sldId id="1335" r:id="rId273"/>
    <p:sldId id="1336" r:id="rId274"/>
    <p:sldId id="1295" r:id="rId275"/>
    <p:sldId id="1298" r:id="rId276"/>
    <p:sldId id="1306" r:id="rId277"/>
    <p:sldId id="1307" r:id="rId278"/>
    <p:sldId id="1308" r:id="rId279"/>
    <p:sldId id="1297" r:id="rId280"/>
    <p:sldId id="1296" r:id="rId281"/>
    <p:sldId id="1299" r:id="rId282"/>
    <p:sldId id="1300" r:id="rId283"/>
    <p:sldId id="1304" r:id="rId284"/>
    <p:sldId id="1301" r:id="rId285"/>
    <p:sldId id="1302" r:id="rId286"/>
    <p:sldId id="1305" r:id="rId287"/>
    <p:sldId id="1310" r:id="rId288"/>
    <p:sldId id="1312" r:id="rId289"/>
    <p:sldId id="1311" r:id="rId290"/>
    <p:sldId id="1309" r:id="rId2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E00"/>
    <a:srgbClr val="113A6A"/>
    <a:srgbClr val="FFFFFF"/>
    <a:srgbClr val="000000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578"/>
  </p:normalViewPr>
  <p:slideViewPr>
    <p:cSldViewPr snapToGrid="0">
      <p:cViewPr varScale="1">
        <p:scale>
          <a:sx n="118" d="100"/>
          <a:sy n="118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 err="1">
                <a:solidFill>
                  <a:schemeClr val="bg1"/>
                </a:solidFill>
                <a:ea typeface="Verdana"/>
                <a:cs typeface="Verdana" charset="0"/>
              </a:rPr>
              <a:t>MindCORE</a:t>
            </a:r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/ILST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Pennsylvania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30 January 2026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461F9B-D805-7C77-9746-FEFA187C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843" y="3736915"/>
            <a:ext cx="2477041" cy="24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0D5989-E90E-1670-9814-4FEB35C9A8D2}"/>
              </a:ext>
            </a:extLst>
          </p:cNvPr>
          <p:cNvGrpSpPr/>
          <p:nvPr/>
        </p:nvGrpSpPr>
        <p:grpSpPr>
          <a:xfrm>
            <a:off x="702526" y="2853543"/>
            <a:ext cx="5404625" cy="1046556"/>
            <a:chOff x="702526" y="2853543"/>
            <a:chExt cx="5404625" cy="10465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DD8B50-9CC5-BC0F-9503-6EDC9C6A1752}"/>
                </a:ext>
              </a:extLst>
            </p:cNvPr>
            <p:cNvGrpSpPr/>
            <p:nvPr/>
          </p:nvGrpSpPr>
          <p:grpSpPr>
            <a:xfrm>
              <a:off x="702526" y="2853543"/>
              <a:ext cx="4943708" cy="1046556"/>
              <a:chOff x="702526" y="2853543"/>
              <a:chExt cx="4943708" cy="10465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206CF-1886-5073-F986-DB7FB5FE10AE}"/>
                  </a:ext>
                </a:extLst>
              </p:cNvPr>
              <p:cNvSpPr txBox="1"/>
              <p:nvPr/>
            </p:nvSpPr>
            <p:spPr>
              <a:xfrm>
                <a:off x="702526" y="3530767"/>
                <a:ext cx="4535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Participation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is a precondition of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winning</a:t>
                </a: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FD34CD2B-9AD1-83EC-1E4C-98EDF0A362F8}"/>
                  </a:ext>
                </a:extLst>
              </p:cNvPr>
              <p:cNvCxnSpPr>
                <a:cxnSpLocks/>
                <a:stCxn id="4" idx="0"/>
                <a:endCxn id="5" idx="0"/>
              </p:cNvCxnSpPr>
              <p:nvPr/>
            </p:nvCxnSpPr>
            <p:spPr>
              <a:xfrm rot="16200000" flipH="1" flipV="1">
                <a:off x="3969614" y="1854147"/>
                <a:ext cx="677224" cy="2676016"/>
              </a:xfrm>
              <a:prstGeom prst="bentConnector3">
                <a:avLst>
                  <a:gd name="adj1" fmla="val -33755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70C88BC-D86F-1157-4FE9-EA536AEC3DCF}"/>
                </a:ext>
              </a:extLst>
            </p:cNvPr>
            <p:cNvSpPr/>
            <p:nvPr/>
          </p:nvSpPr>
          <p:spPr>
            <a:xfrm>
              <a:off x="5185316" y="2853543"/>
              <a:ext cx="921835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784F0-00AA-C3A1-E45A-2046A6DB993F}"/>
              </a:ext>
            </a:extLst>
          </p:cNvPr>
          <p:cNvGrpSpPr/>
          <p:nvPr/>
        </p:nvGrpSpPr>
        <p:grpSpPr>
          <a:xfrm>
            <a:off x="702525" y="3715433"/>
            <a:ext cx="4371280" cy="864726"/>
            <a:chOff x="702525" y="3715433"/>
            <a:chExt cx="4371280" cy="8647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320893-D2C5-3C07-4172-18DA4A959136}"/>
                </a:ext>
              </a:extLst>
            </p:cNvPr>
            <p:cNvSpPr txBox="1"/>
            <p:nvPr/>
          </p:nvSpPr>
          <p:spPr>
            <a:xfrm>
              <a:off x="702527" y="4210827"/>
              <a:ext cx="437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If Leo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won</a:t>
              </a:r>
              <a:r>
                <a:rPr lang="en-US" dirty="0">
                  <a:latin typeface="Helvetica" pitchFamily="2" charset="0"/>
                </a:rPr>
                <a:t> he must have </a:t>
              </a:r>
              <a:r>
                <a:rPr lang="en-US" dirty="0">
                  <a:solidFill>
                    <a:srgbClr val="7030A0"/>
                  </a:solidFill>
                  <a:latin typeface="Helvetica" pitchFamily="2" charset="0"/>
                </a:rPr>
                <a:t>participated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83942865-BEBA-491D-2F7F-EF049722DB8B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H="1" flipV="1">
              <a:off x="702525" y="3715433"/>
              <a:ext cx="1" cy="680060"/>
            </a:xfrm>
            <a:prstGeom prst="bentConnector3">
              <a:avLst>
                <a:gd name="adj1" fmla="val -2286000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9B76D3-2B5A-220D-1433-854B6C25A79E}"/>
              </a:ext>
            </a:extLst>
          </p:cNvPr>
          <p:cNvGrpSpPr/>
          <p:nvPr/>
        </p:nvGrpSpPr>
        <p:grpSpPr>
          <a:xfrm>
            <a:off x="2888165" y="4580159"/>
            <a:ext cx="3334215" cy="855640"/>
            <a:chOff x="2888165" y="4580159"/>
            <a:chExt cx="3334215" cy="855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A83EDE-0CA4-0D1E-1E8E-577D38A54027}"/>
                </a:ext>
              </a:extLst>
            </p:cNvPr>
            <p:cNvSpPr/>
            <p:nvPr/>
          </p:nvSpPr>
          <p:spPr>
            <a:xfrm>
              <a:off x="5073806" y="4851024"/>
              <a:ext cx="1148574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FB08C6-F90C-13EE-41AC-C815316AA71C}"/>
                </a:ext>
              </a:extLst>
            </p:cNvPr>
            <p:cNvCxnSpPr>
              <a:cxnSpLocks/>
              <a:stCxn id="6" idx="2"/>
              <a:endCxn id="7" idx="2"/>
            </p:cNvCxnSpPr>
            <p:nvPr/>
          </p:nvCxnSpPr>
          <p:spPr>
            <a:xfrm rot="16200000" flipH="1">
              <a:off x="3840309" y="3628015"/>
              <a:ext cx="855640" cy="2759927"/>
            </a:xfrm>
            <a:prstGeom prst="bentConnector3">
              <a:avLst>
                <a:gd name="adj1" fmla="val 126717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99E8-A9B7-A19D-BF97-4DB4E0C98F98}"/>
              </a:ext>
            </a:extLst>
          </p:cNvPr>
          <p:cNvSpPr txBox="1"/>
          <p:nvPr/>
        </p:nvSpPr>
        <p:spPr>
          <a:xfrm>
            <a:off x="2695719" y="3566794"/>
            <a:ext cx="208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Projective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inference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47036-56AE-F469-43DC-15F4D5416C1A}"/>
              </a:ext>
            </a:extLst>
          </p:cNvPr>
          <p:cNvCxnSpPr/>
          <p:nvPr/>
        </p:nvCxnSpPr>
        <p:spPr>
          <a:xfrm>
            <a:off x="4471638" y="2141034"/>
            <a:ext cx="0" cy="7075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6A1F54-8344-9833-0526-C8616695CA15}"/>
              </a:ext>
            </a:extLst>
          </p:cNvPr>
          <p:cNvSpPr/>
          <p:nvPr/>
        </p:nvSpPr>
        <p:spPr>
          <a:xfrm>
            <a:off x="1023257" y="613626"/>
            <a:ext cx="8871857" cy="161794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406D-DD8A-96BA-DA22-06DC1AEF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0657-F743-3C2F-AB82-A1C9281AA06B}"/>
              </a:ext>
            </a:extLst>
          </p:cNvPr>
          <p:cNvGrpSpPr/>
          <p:nvPr/>
        </p:nvGrpSpPr>
        <p:grpSpPr>
          <a:xfrm>
            <a:off x="1447800" y="856884"/>
            <a:ext cx="9296400" cy="1107995"/>
            <a:chOff x="1447800" y="856884"/>
            <a:chExt cx="9296400" cy="11079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B5D0AC-2BCB-2F31-7D52-85F31F15AB94}"/>
                </a:ext>
              </a:extLst>
            </p:cNvPr>
            <p:cNvGrpSpPr/>
            <p:nvPr/>
          </p:nvGrpSpPr>
          <p:grpSpPr>
            <a:xfrm>
              <a:off x="1447800" y="856884"/>
              <a:ext cx="9296400" cy="1107995"/>
              <a:chOff x="1447800" y="2727343"/>
              <a:chExt cx="9296400" cy="110799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AFC1DD-1D1C-0148-283D-48A02C4E9141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Belief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8BC97-A713-AD3F-6C98-5A712F70FE9A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believe S </a:t>
                </a:r>
              </a:p>
            </p:txBody>
          </p:sp>
        </p:grp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1B98664-8A0E-3446-E16E-7B235211AA49}"/>
                </a:ext>
              </a:extLst>
            </p:cNvPr>
            <p:cNvSpPr/>
            <p:nvPr/>
          </p:nvSpPr>
          <p:spPr>
            <a:xfrm rot="16200000">
              <a:off x="3235821" y="1295096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F5DA8-B0DF-3E92-9AF1-AC900080BC39}"/>
              </a:ext>
            </a:extLst>
          </p:cNvPr>
          <p:cNvGrpSpPr/>
          <p:nvPr/>
        </p:nvGrpSpPr>
        <p:grpSpPr>
          <a:xfrm>
            <a:off x="1447800" y="2088884"/>
            <a:ext cx="9296400" cy="1107995"/>
            <a:chOff x="1447800" y="2763800"/>
            <a:chExt cx="9296400" cy="11079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B4AF41-DFDB-53BC-09B8-2ECF131BF615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85E772-F277-E5FA-29EC-8210BCDE6D35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Desire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BFB391-574C-5B16-B61D-53B1068B494F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want S </a:t>
                </a:r>
              </a:p>
            </p:txBody>
          </p:sp>
        </p:grp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369AF45-0265-2B9F-A9F7-AE7280B1234C}"/>
                </a:ext>
              </a:extLst>
            </p:cNvPr>
            <p:cNvSpPr/>
            <p:nvPr/>
          </p:nvSpPr>
          <p:spPr>
            <a:xfrm rot="16200000">
              <a:off x="3235821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067500-FB08-CDC5-5088-4874ABC60D97}"/>
              </a:ext>
            </a:extLst>
          </p:cNvPr>
          <p:cNvGrpSpPr/>
          <p:nvPr/>
        </p:nvGrpSpPr>
        <p:grpSpPr>
          <a:xfrm>
            <a:off x="1447800" y="3395317"/>
            <a:ext cx="9296400" cy="1107995"/>
            <a:chOff x="1447800" y="2763800"/>
            <a:chExt cx="9296400" cy="11079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BDDA150-B280-8243-4FE0-230F40F607C5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40481B-3FDD-16EF-1EB0-A06BBF43623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Intention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Kane et al. 2024, in prep (see Appendix F)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1279A5-A57F-3A85-8860-30E2F64BB95D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_ S            NP intends S </a:t>
                </a: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8E04C3D-9540-2650-746F-8A8964D2D246}"/>
                </a:ext>
              </a:extLst>
            </p:cNvPr>
            <p:cNvSpPr/>
            <p:nvPr/>
          </p:nvSpPr>
          <p:spPr>
            <a:xfrm rot="16200000">
              <a:off x="3235821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B1EDC-D123-4D52-6A38-D8DF4BDB4723}"/>
              </a:ext>
            </a:extLst>
          </p:cNvPr>
          <p:cNvGrpSpPr/>
          <p:nvPr/>
        </p:nvGrpSpPr>
        <p:grpSpPr>
          <a:xfrm>
            <a:off x="1447800" y="4710945"/>
            <a:ext cx="9296400" cy="1107995"/>
            <a:chOff x="1447800" y="2763800"/>
            <a:chExt cx="9296400" cy="110799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8D54E-CAEE-5D55-B344-23E1005A29FD}"/>
                </a:ext>
              </a:extLst>
            </p:cNvPr>
            <p:cNvGrpSpPr/>
            <p:nvPr/>
          </p:nvGrpSpPr>
          <p:grpSpPr>
            <a:xfrm>
              <a:off x="1447800" y="2763800"/>
              <a:ext cx="9296400" cy="1107995"/>
              <a:chOff x="1447800" y="2727343"/>
              <a:chExt cx="9296400" cy="110799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667C9-5DC5-B71D-C65B-0A4DD8E88DDF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  <a:ea typeface="Verdana" charset="0"/>
                    <a:cs typeface="Verdana" charset="0"/>
                  </a:rPr>
                  <a:t>Neg-Raising Task </a:t>
                </a:r>
                <a:r>
                  <a:rPr lang="en-US" sz="1100" b="1" dirty="0">
                    <a:latin typeface="Helvetica" pitchFamily="2" charset="0"/>
                    <a:ea typeface="Verdana" charset="0"/>
                    <a:cs typeface="Verdana" charset="0"/>
                  </a:rPr>
                  <a:t>An &amp; White 2020 (see Appendix F)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406706-C661-EA3D-8CEC-04443B360A4A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  <a:ea typeface="Verdana" charset="0"/>
                    <a:cs typeface="Verdana" charset="0"/>
                  </a:rPr>
                  <a:t>NP not _ S            NP _ not S 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4AF7AC1-CA68-A486-71E8-99597E748221}"/>
                </a:ext>
              </a:extLst>
            </p:cNvPr>
            <p:cNvSpPr/>
            <p:nvPr/>
          </p:nvSpPr>
          <p:spPr>
            <a:xfrm rot="16200000">
              <a:off x="3801877" y="3237843"/>
              <a:ext cx="179613" cy="816344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67E98-B3E7-67CB-544A-B19C56AC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06416A-0B23-AEA6-5713-7B14894DC390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EDE8F-9535-BD1B-890C-2EFAEACE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AF1AA-CC7C-DC19-8FC5-B4938E03EB28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30982-DFD5-AAFA-6328-9E935F4F559E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19289-918C-5ACF-1192-ECE3707467B6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AF724-051D-648E-B0B7-622DBEFDE43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31F6B-DE02-F22E-230E-AC6530F6F8D4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808D3-5E2B-86BA-016B-DA35B3EF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B2E41-97E3-4BF0-06FE-94ABF0E6650C}"/>
              </a:ext>
            </a:extLst>
          </p:cNvPr>
          <p:cNvGrpSpPr/>
          <p:nvPr/>
        </p:nvGrpSpPr>
        <p:grpSpPr>
          <a:xfrm>
            <a:off x="4755095" y="970156"/>
            <a:ext cx="5325607" cy="2841328"/>
            <a:chOff x="4755095" y="970156"/>
            <a:chExt cx="5325607" cy="284132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DDC854-7623-58B2-ACAE-452529565369}"/>
                </a:ext>
              </a:extLst>
            </p:cNvPr>
            <p:cNvCxnSpPr/>
            <p:nvPr/>
          </p:nvCxnSpPr>
          <p:spPr>
            <a:xfrm flipH="1">
              <a:off x="8887522" y="97015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EA10EA-517F-EAA6-3D5E-AB1EBDEA95C1}"/>
                </a:ext>
              </a:extLst>
            </p:cNvPr>
            <p:cNvCxnSpPr/>
            <p:nvPr/>
          </p:nvCxnSpPr>
          <p:spPr>
            <a:xfrm flipH="1">
              <a:off x="8419794" y="3072161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1BBF7A-B518-F9A3-0797-2805D383A5BB}"/>
                </a:ext>
              </a:extLst>
            </p:cNvPr>
            <p:cNvCxnSpPr/>
            <p:nvPr/>
          </p:nvCxnSpPr>
          <p:spPr>
            <a:xfrm flipH="1">
              <a:off x="6910662" y="3097806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73B2B6-E0F5-C062-E29F-4A52BC71EE85}"/>
                </a:ext>
              </a:extLst>
            </p:cNvPr>
            <p:cNvCxnSpPr/>
            <p:nvPr/>
          </p:nvCxnSpPr>
          <p:spPr>
            <a:xfrm flipH="1">
              <a:off x="4755095" y="2715322"/>
              <a:ext cx="1193180" cy="713678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1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18B9-6CD5-D88D-1C9A-75AEA2842D70}"/>
              </a:ext>
            </a:extLst>
          </p:cNvPr>
          <p:cNvSpPr txBox="1"/>
          <p:nvPr/>
        </p:nvSpPr>
        <p:spPr>
          <a:xfrm>
            <a:off x="2335580" y="2833158"/>
            <a:ext cx="7514901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must be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to determine speech act’s content.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B4FD4-8592-E41F-5A70-5476CDC859E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8A67A-3261-B955-B9D3-782CE9A74095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C06E0-46F5-4FE2-1265-2845D5F2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76" y="194666"/>
            <a:ext cx="3045624" cy="2062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87" y="189282"/>
            <a:ext cx="2866169" cy="2062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94" y="181725"/>
            <a:ext cx="4090106" cy="2074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9828"/>
          <a:stretch/>
        </p:blipFill>
        <p:spPr>
          <a:xfrm>
            <a:off x="1237187" y="2770810"/>
            <a:ext cx="4137326" cy="1924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600" y="2762281"/>
            <a:ext cx="4780011" cy="1941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808" y="4868413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1989587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418041" y="341811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438ED-03B9-A607-0BBD-EAD96F874D29}"/>
              </a:ext>
            </a:extLst>
          </p:cNvPr>
          <p:cNvSpPr txBox="1"/>
          <p:nvPr/>
        </p:nvSpPr>
        <p:spPr>
          <a:xfrm>
            <a:off x="1765667" y="2865118"/>
            <a:ext cx="887637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generally remains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unresolved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but speech act nonetheless has clear content.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ECBDF5-B2B9-FE98-EDCD-F290B8094487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B927D0-2370-ABD1-3158-F22CDF445619}"/>
                </a:ext>
              </a:extLst>
            </p:cNvPr>
            <p:cNvGrpSpPr/>
            <p:nvPr/>
          </p:nvGrpSpPr>
          <p:grpSpPr>
            <a:xfrm>
              <a:off x="2747082" y="1904579"/>
              <a:ext cx="1077524" cy="1930576"/>
              <a:chOff x="2747082" y="1904579"/>
              <a:chExt cx="1077524" cy="1930576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DF7E414A-5CCC-8231-E93A-7ADD56EF3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45444" y="2509990"/>
                <a:ext cx="979162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7C97C9-524C-F4A8-3FF2-A08BF91481ED}"/>
                  </a:ext>
                </a:extLst>
              </p:cNvPr>
              <p:cNvSpPr txBox="1"/>
              <p:nvPr/>
            </p:nvSpPr>
            <p:spPr>
              <a:xfrm rot="18394215">
                <a:off x="2128860" y="2522801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Helvetica" pitchFamily="2" charset="0"/>
                  </a:rPr>
                  <a:t>POS answer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3D0FA5-052C-2707-7290-A74C4AA03645}"/>
              </a:ext>
            </a:extLst>
          </p:cNvPr>
          <p:cNvGrpSpPr/>
          <p:nvPr/>
        </p:nvGrpSpPr>
        <p:grpSpPr>
          <a:xfrm>
            <a:off x="6979533" y="1906831"/>
            <a:ext cx="4556437" cy="2513100"/>
            <a:chOff x="6979533" y="1906831"/>
            <a:chExt cx="4556437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FE9912-B41C-4D08-CEDD-37F907AEF564}"/>
                </a:ext>
              </a:extLst>
            </p:cNvPr>
            <p:cNvGrpSpPr/>
            <p:nvPr/>
          </p:nvGrpSpPr>
          <p:grpSpPr>
            <a:xfrm>
              <a:off x="8367391" y="1906831"/>
              <a:ext cx="1163832" cy="1928325"/>
              <a:chOff x="8367391" y="1906831"/>
              <a:chExt cx="1163832" cy="1928325"/>
            </a:xfrm>
          </p:grpSpPr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67024E6F-BA8B-55E2-A68B-652FA56F4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7391" y="2509991"/>
                <a:ext cx="1019677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A2D2B-C0EB-EF1B-7D67-DB7819D1A69D}"/>
                  </a:ext>
                </a:extLst>
              </p:cNvPr>
              <p:cNvSpPr txBox="1"/>
              <p:nvPr/>
            </p:nvSpPr>
            <p:spPr>
              <a:xfrm rot="3230435">
                <a:off x="8543669" y="2525053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Helvetica" pitchFamily="2" charset="0"/>
                  </a:rPr>
                  <a:t>NEG answer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313B4-7005-C7C0-A433-4350D7601681}"/>
              </a:ext>
            </a:extLst>
          </p:cNvPr>
          <p:cNvGrpSpPr/>
          <p:nvPr/>
        </p:nvGrpSpPr>
        <p:grpSpPr>
          <a:xfrm>
            <a:off x="3824606" y="2007171"/>
            <a:ext cx="4542785" cy="795207"/>
            <a:chOff x="3824606" y="2007171"/>
            <a:chExt cx="4542785" cy="7952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D9EC9-3A27-C35F-C806-535D9270EAB2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Did Leo win the race?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E07A24-442F-70F6-D92B-ECABCAA9F9D0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C4031F-E82B-906F-4B3E-0F5A0E85AE51}"/>
              </a:ext>
            </a:extLst>
          </p:cNvPr>
          <p:cNvSpPr txBox="1"/>
          <p:nvPr/>
        </p:nvSpPr>
        <p:spPr>
          <a:xfrm>
            <a:off x="7203689" y="6367780"/>
            <a:ext cx="481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Simons 2001, </a:t>
            </a:r>
            <a:r>
              <a:rPr lang="en-US" sz="1200" dirty="0" err="1">
                <a:latin typeface="Helvetica" pitchFamily="2" charset="0"/>
              </a:rPr>
              <a:t>Abusch</a:t>
            </a:r>
            <a:r>
              <a:rPr lang="en-US" sz="1200" dirty="0">
                <a:latin typeface="Helvetica" pitchFamily="2" charset="0"/>
              </a:rPr>
              <a:t> 2002, 2010,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135E6-266D-DCCE-56B7-278CC017033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45444" y="4419931"/>
            <a:ext cx="1321442" cy="694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8AE3FF-C034-4409-E72D-C0322B837ACE}"/>
              </a:ext>
            </a:extLst>
          </p:cNvPr>
          <p:cNvGrpSpPr/>
          <p:nvPr/>
        </p:nvGrpSpPr>
        <p:grpSpPr>
          <a:xfrm>
            <a:off x="7960132" y="4393787"/>
            <a:ext cx="1426936" cy="746496"/>
            <a:chOff x="7960132" y="4393787"/>
            <a:chExt cx="1426936" cy="7464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A2622A-C9E9-868A-5434-B744471CB8F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426936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B2C54E-C475-B1CD-417B-B0817716D5B3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C85C29-AA5B-3A22-C975-FD79519D6BFC}"/>
                </a:ext>
              </a:extLst>
            </p:cNvPr>
            <p:cNvSpPr txBox="1"/>
            <p:nvPr/>
          </p:nvSpPr>
          <p:spPr>
            <a:xfrm rot="18394215">
              <a:off x="2128860" y="2522801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Helvetica" pitchFamily="2" charset="0"/>
                </a:rPr>
                <a:t>POS answer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30F451-4804-6979-CFE4-FE02B8FB71EE}"/>
              </a:ext>
            </a:extLst>
          </p:cNvPr>
          <p:cNvGrpSpPr/>
          <p:nvPr/>
        </p:nvGrpSpPr>
        <p:grpSpPr>
          <a:xfrm>
            <a:off x="6979533" y="1906831"/>
            <a:ext cx="4815070" cy="2513100"/>
            <a:chOff x="6979533" y="1906831"/>
            <a:chExt cx="4815070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7E3490-144A-A5FC-2D1F-AD14B6113AB5}"/>
                </a:ext>
              </a:extLst>
            </p:cNvPr>
            <p:cNvSpPr txBox="1"/>
            <p:nvPr/>
          </p:nvSpPr>
          <p:spPr>
            <a:xfrm rot="3230435">
              <a:off x="8543669" y="2525053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NEG answer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0580F-EC73-1321-13AA-C1CB648BB1F5}"/>
              </a:ext>
            </a:extLst>
          </p:cNvPr>
          <p:cNvGrpSpPr/>
          <p:nvPr/>
        </p:nvGrpSpPr>
        <p:grpSpPr>
          <a:xfrm>
            <a:off x="3824606" y="2007171"/>
            <a:ext cx="4542785" cy="2425588"/>
            <a:chOff x="3824606" y="2007171"/>
            <a:chExt cx="4542785" cy="2425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6D8210-2989-89C8-187F-3641CF6A75CD}"/>
                </a:ext>
              </a:extLst>
            </p:cNvPr>
            <p:cNvGrpSpPr/>
            <p:nvPr/>
          </p:nvGrpSpPr>
          <p:grpSpPr>
            <a:xfrm>
              <a:off x="3824606" y="2217603"/>
              <a:ext cx="4542785" cy="2215156"/>
              <a:chOff x="3824606" y="2217603"/>
              <a:chExt cx="4542785" cy="221515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8223B7-4BFE-5BA7-0971-36C7E0490939}"/>
                  </a:ext>
                </a:extLst>
              </p:cNvPr>
              <p:cNvSpPr txBox="1"/>
              <p:nvPr/>
            </p:nvSpPr>
            <p:spPr>
              <a:xfrm>
                <a:off x="3824606" y="2217603"/>
                <a:ext cx="4542785" cy="58477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Did he even run in it?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2460AC-223A-9A8E-8420-23973AC8C91E}"/>
                  </a:ext>
                </a:extLst>
              </p:cNvPr>
              <p:cNvSpPr txBox="1"/>
              <p:nvPr/>
            </p:nvSpPr>
            <p:spPr>
              <a:xfrm>
                <a:off x="5773441" y="3786428"/>
                <a:ext cx="4310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EF448-67DD-D4EB-64BA-BE281ADE955C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9CC438C-BE32-783E-60B3-5A56EE13FDA6}"/>
              </a:ext>
            </a:extLst>
          </p:cNvPr>
          <p:cNvSpPr txBox="1"/>
          <p:nvPr/>
        </p:nvSpPr>
        <p:spPr>
          <a:xfrm>
            <a:off x="10482146" y="6367780"/>
            <a:ext cx="153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Simons et al. 2010</a:t>
            </a:r>
          </a:p>
        </p:txBody>
      </p: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6C21E-1EE1-1093-60F6-0BAE8BE9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259C-3695-FC57-C77E-2D4EFD79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58A147A-779E-5BCA-E922-B6C729B41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6FFB5E-2FA1-A6B7-5B48-1BD8F9D8B8E9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Additional Tasks</a:t>
            </a:r>
          </a:p>
        </p:txBody>
      </p:sp>
    </p:spTree>
    <p:extLst>
      <p:ext uri="{BB962C8B-B14F-4D97-AF65-F5344CB8AC3E}">
        <p14:creationId xmlns:p14="http://schemas.microsoft.com/office/powerpoint/2010/main" val="14719700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1480-6C4F-777A-2DB9-CFFA5ED6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116A97-0711-A0DD-9FEE-653145117DD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3847205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69F9-8E65-C773-351E-69D4FA87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5FBE6070-BF5A-0F54-8E00-6F349E5D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09FADA1-D9C6-14F1-0918-2E4201C80633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0E3A99-6DCD-B621-7B81-1906721F6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CCEFEA-3302-3F93-3408-F1A71F835CA7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230DCB-2A37-B47A-4457-F002BEF2C6D9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3120E5-D9A4-C76B-5518-B93618BE7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C86D9C-AB7D-3A44-9D93-606788FDDBD3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769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9C0F-C575-1992-9D7E-BC7C992C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E5B6-18E4-B428-2F1C-11CF75E3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1CBEC-04B7-159F-4070-D6B266E65BF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5701E-9729-B926-0037-850E14065966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EF7A95-A01D-03E5-193B-D31C7ECA31DC}"/>
              </a:ext>
            </a:extLst>
          </p:cNvPr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40E513-AE9A-4C49-E59B-A08307FBD66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1605A4-D2D4-18E0-9F23-83555ADA740D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84AD-F1E8-51EF-2FE7-D862CB20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B575-C116-761B-4F32-FFE00766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86110-29E2-7D9D-EA16-1413591E82E0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8433B3-79A9-0B7E-1B56-7186C18AE702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4FBF-E419-7A2B-B277-C03092908793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400661-6ACB-67F4-7CAC-D78AB1EDFAA3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DD6FB4-8E19-BA7B-258F-954E3537D7E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2808-354A-728B-A47B-451A7786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72D9-38D9-0D1C-22EA-8588C207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2AB80-37DB-4E56-5D6B-F779EF0832CD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B189A8-9C59-2FF8-1860-D7E189E78BD5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D32D1-31D0-C35F-493E-DB2EA15F05B5}"/>
              </a:ext>
            </a:extLst>
          </p:cNvPr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E4499F-0DFF-C386-E5E3-73EFA320E38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54825A-9E52-FB62-9F90-0BBFEC68FC17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1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F4AD-BF6F-D523-0ABA-EB5E62C79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3B1-01C2-B07C-0C30-DFA4EAE3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FE1B5-9955-5AA3-26C6-0A09723DEB13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2A5C2-EF5F-4033-4126-09C07116011B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A3923-420A-04C7-D332-7862B2443E80}"/>
              </a:ext>
            </a:extLst>
          </p:cNvPr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FA897-5CC3-447E-B75B-28EC2B6A7EBA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763EE4-CEBA-4B89-6666-1F2FD89AC00E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7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F08A-C291-98E3-CB7E-54BFD95C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BDCC5C-4B98-3DFC-B2D1-82D82B5ACFC5}"/>
              </a:ext>
            </a:extLst>
          </p:cNvPr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3E4C32-A582-CBCB-5FC9-E8313C530F6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D9A0F5-C17C-A831-CEC3-988968F0352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746401-1A78-1715-1E48-B3AAD1B57A61}"/>
              </a:ext>
            </a:extLst>
          </p:cNvPr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0FAE7-3470-2318-2F75-7D4E4796D63A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E4BCD6-F299-1F39-AF55-F77B2FE97ABC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9D70AC-E0DB-B893-E2DE-3B30C516B456}"/>
              </a:ext>
            </a:extLst>
          </p:cNvPr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E5CBE-798A-3564-F284-939C6CB1CEC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3E47-B972-B8FF-5943-F268C8D2DED9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FA3DA-AD08-25EA-BA08-13413AB2F429}"/>
              </a:ext>
            </a:extLst>
          </p:cNvPr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D226CC-E005-08ED-D929-4FFEFA0C436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5F4170-6896-8453-1435-D80383011E55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9EBB6-B95D-81CF-C7A7-917189AF5E88}"/>
              </a:ext>
            </a:extLst>
          </p:cNvPr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43FCC5-DC33-DE0C-88BE-3E141F60139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02098-A3EE-7353-DBA2-27DCBDF53B73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9B6823-0E0D-A351-0580-80021CB43903}"/>
              </a:ext>
            </a:extLst>
          </p:cNvPr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AF574-FD44-6F43-81E2-ADFD14A89B0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29165-B4FA-2103-2534-7C649750D793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E09C7A-F89E-32C6-B770-50D09842D999}"/>
              </a:ext>
            </a:extLst>
          </p:cNvPr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1EF011-93A7-9661-B85E-691A6B0A1A1B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33F80-3F6E-7BA3-8DF0-27511346800D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D5158C-148D-EE41-5CDD-68BA9FF501A3}"/>
              </a:ext>
            </a:extLst>
          </p:cNvPr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9C80A4-59AC-DA44-0D18-EDB9B9B11A41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86C2C9-64A0-A035-FF51-3B273E0821A8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60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04DD-6F70-A58A-D56E-A39EFFCFD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0B9DCD-B4F3-2281-E4C3-C83DF52F2C17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8B2678-186F-3494-6EE5-A5C4152AE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8E2145-8F36-33A8-79E9-8F3CB5358492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E504FD-BF13-7224-69FB-0C9996891E26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3916C1-958E-A2DE-B49D-43A7E10A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6DC42E-2DCE-21FC-A6FE-79DFFD9F21FE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BA2A93-1380-CA45-FCA4-AA2893BBBC63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97A50F-C0E5-3FD6-6184-ECCF59B7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A84799-5930-0B11-3D34-A4BAE9341B95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3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5D8C1-61D9-FD90-01AE-A101929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711C54-549A-66D1-785E-4315F6B2C3DA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65ED85-12D5-F09B-02B1-955015C5BAC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37585-82F9-99DC-B261-72585B0176E4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C5C6F-793E-C429-E325-EE32D366F27D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7DA37-BDF6-5C83-CF7A-245A01C950B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D04EF7-3389-BAD6-6EED-224EEFE8B236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9A63B8-679D-9577-24CE-C2E359EF33F3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83B58-7549-C067-ECFF-121FAA3024F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5A64F1-D512-D89E-E70D-63B1402F3326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33B533-9B56-2BEE-AE4A-060FC7EE8616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ECFB5D-A31D-5A43-160F-C780948B86A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624EFF-0DEA-AA8F-9560-9B6EE8809474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109A5-5927-4360-F066-51F9EE77F8D5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57607D-E4FF-A63A-3ABE-3876F172A12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52C917-9A3B-E3CC-87BC-A65B3A43B2D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4D3897-92D8-EFFC-C425-EAC42DD2D952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E559D9-E506-F6D3-D1A3-E450788B802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8B5527-48F2-277E-27F7-31664E30AA28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6EEDB-94F8-DAAF-CB69-F44AAB3AB75E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DBAB6-5E1A-9CE3-B062-BF86B0E75F9E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18F4C-3114-7604-5F6D-D2A30757F3B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14234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591C-440A-FA03-679F-0104CA2A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541-D81F-548F-CC5A-DCB43717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9FCD8-72AE-0FEC-37D8-4318BB78B34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F7A13-8D59-6DD2-4849-E7186102107E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A944-EFEA-C8EC-391D-4D403AAEC087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766CD1-B41A-4399-5F6F-B98B26D695B3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DECBCA-DE9E-380B-CAC2-F96E294684BA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A804-C4C5-AA9C-1769-A98347C7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D283CD-5726-2691-AEE2-FAD7E1AB1EFB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9385A6C4-B172-EB78-6356-5622BB4CE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DB9B1-5B75-2152-6054-DC54D9939A3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87DBC7-B9B4-DDEE-29D1-E8133A57A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8694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6FAF-D4DA-9697-25AE-186B7FCA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4E5D72-E6C9-8157-22A3-CC2148CD3FA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3497656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B8C9-8116-EB91-0ED7-D33823BF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A96C-270D-BC61-1C93-E5B18278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5EDBE-276B-67CD-0002-4FE21EB3AB2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FF672-7984-F157-1AA6-3A864BBE559F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224D8-9944-CE7A-516D-51FA86775B4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EB2949-8DDE-B1F0-8256-838C1927DAC8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1E09A-5C84-AE52-21D1-DD104BC20519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3C3F-0C2C-7A16-4DC8-03FF355A2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DFA359D-4C1F-6577-6237-4564169549EF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809A8-72EB-0A11-C3C9-D157B6201AE5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0B23CA-954F-B149-6A75-DE002AC02489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CA981D-3A21-FAF2-41DB-52BAAF90388F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806AA7-F8E5-7180-734B-4B5ABD66E0E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027F295-D95A-E09B-3D40-A8F3B2208715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2ECC760C-DC42-16F6-0854-C135336ABADA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B75519-1FAE-CCE8-53FD-39F35ED707AB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0241919-8A58-39A2-EC02-87A595D4CD46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B10BA8-DE83-AA8E-CCD9-F902D52BF859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2E3ACA-5A41-D9CB-DAA1-CC7388A0D2A3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C5CFE33-A687-FC71-4B66-C0E4E96C370B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0842C1-425E-F128-A615-0D9EA5A8BA56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9FD3D92-0E4E-364E-49CF-E88169E25418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5D6EAB-534D-AB7F-2D13-B287983316F9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B3B64C-6D27-43F6-513D-7475AEC1F2E3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CEDFE1-83AD-F51B-07B8-5D745DA290EE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FFD7CE-09DB-8778-C0D9-08EECA0B459F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775831-17F1-D60A-F019-7B2AC44B797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B3DC0A-5F60-42CC-A178-39FD8922B816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4112A2-1038-CED4-47C0-9265E6DC8C03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FF1889D-0A73-F3A7-8A35-980A294C69B2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D3DAB3-EE00-084F-7FB3-BD34EB33B1ED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0436A3-BFC7-B712-50D8-A6426600A107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690DA6-EFD1-ECFF-07C1-FB898CF37866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3FB269-E310-C615-7EBF-92FEDFFD4948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13A0DBD-12CA-575F-05F6-604837F55AFC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69E6E7-5321-7894-BB69-F51759052D72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26DF7A9-E394-DD92-DD5F-CB81A518179B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A9DD2752-872F-1C4D-8D45-FAEFF5B18CF6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conventional meanings.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6D27A7-B34A-BC92-8A09-7ED75814B528}"/>
              </a:ext>
            </a:extLst>
          </p:cNvPr>
          <p:cNvSpPr txBox="1"/>
          <p:nvPr/>
        </p:nvSpPr>
        <p:spPr>
          <a:xfrm>
            <a:off x="7326351" y="2346764"/>
            <a:ext cx="2341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 err="1">
                <a:latin typeface="Helvetica" pitchFamily="2" charset="0"/>
              </a:rPr>
              <a:t>Kiparsky</a:t>
            </a:r>
            <a:r>
              <a:rPr lang="en-US" sz="1100" dirty="0">
                <a:latin typeface="Helvetica" pitchFamily="2" charset="0"/>
              </a:rPr>
              <a:t> 1970</a:t>
            </a:r>
          </a:p>
        </p:txBody>
      </p: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O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P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dirty="0" err="1">
                  <a:latin typeface="Helvetica" pitchFamily="2" charset="0"/>
                </a:rPr>
                <a:t>Karttunen</a:t>
              </a:r>
              <a:r>
                <a:rPr lang="en-US" sz="1100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BFE42-1AD3-B58E-A40E-60B24F63A15F}"/>
              </a:ext>
            </a:extLst>
          </p:cNvPr>
          <p:cNvGrpSpPr/>
          <p:nvPr/>
        </p:nvGrpSpPr>
        <p:grpSpPr>
          <a:xfrm>
            <a:off x="11152" y="1101294"/>
            <a:ext cx="1115117" cy="3582218"/>
            <a:chOff x="11152" y="1101294"/>
            <a:chExt cx="1115117" cy="358221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0FCCBEB-5C3F-6667-0377-4611F59A8B34}"/>
                </a:ext>
              </a:extLst>
            </p:cNvPr>
            <p:cNvCxnSpPr/>
            <p:nvPr/>
          </p:nvCxnSpPr>
          <p:spPr>
            <a:xfrm flipV="1">
              <a:off x="568711" y="1516566"/>
              <a:ext cx="0" cy="316694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8813A5-D1B5-3982-7F19-C71CE4818951}"/>
                </a:ext>
              </a:extLst>
            </p:cNvPr>
            <p:cNvSpPr txBox="1"/>
            <p:nvPr/>
          </p:nvSpPr>
          <p:spPr>
            <a:xfrm>
              <a:off x="11152" y="1101294"/>
              <a:ext cx="1115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  <a:latin typeface="Helvetica" pitchFamily="2" charset="0"/>
                </a:rPr>
                <a:t>Factive</a:t>
              </a:r>
              <a:endParaRPr lang="en-US" b="1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3FA04-BDE2-7820-7CD3-2BEDD1D700EE}"/>
              </a:ext>
            </a:extLst>
          </p:cNvPr>
          <p:cNvSpPr/>
          <p:nvPr/>
        </p:nvSpPr>
        <p:spPr>
          <a:xfrm>
            <a:off x="5776332" y="4895385"/>
            <a:ext cx="1014761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E0A07-AEDD-F2B8-13D3-45FF4DD1118D}"/>
              </a:ext>
            </a:extLst>
          </p:cNvPr>
          <p:cNvSpPr/>
          <p:nvPr/>
        </p:nvSpPr>
        <p:spPr>
          <a:xfrm rot="16200000">
            <a:off x="-186891" y="2899318"/>
            <a:ext cx="2029525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E388D-5322-6B03-5A3C-C43A81D23E73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65A13-2EAF-C990-C099-C842877FDA4E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65F50-8F98-3BF2-C747-919EB44E73FE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B3FA-0CFF-20C0-22EE-9A45B961E2B9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554770-712F-F7B4-2A6A-FC136976F44E}"/>
              </a:ext>
            </a:extLst>
          </p:cNvPr>
          <p:cNvSpPr txBox="1"/>
          <p:nvPr/>
        </p:nvSpPr>
        <p:spPr>
          <a:xfrm>
            <a:off x="10091855" y="6367780"/>
            <a:ext cx="192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Stalnaker 1974, 1978,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C3FDAC-B97C-9AA9-EF98-E483EB5DFC68}"/>
              </a:ext>
            </a:extLst>
          </p:cNvPr>
          <p:cNvGrpSpPr/>
          <p:nvPr/>
        </p:nvGrpSpPr>
        <p:grpSpPr>
          <a:xfrm>
            <a:off x="4676479" y="1106099"/>
            <a:ext cx="3260755" cy="874706"/>
            <a:chOff x="4676479" y="1106099"/>
            <a:chExt cx="3260755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33E449-185F-D8FB-E514-6DD91EDFD785}"/>
                </a:ext>
              </a:extLst>
            </p:cNvPr>
            <p:cNvSpPr txBox="1"/>
            <p:nvPr/>
          </p:nvSpPr>
          <p:spPr>
            <a:xfrm>
              <a:off x="4676479" y="1396030"/>
              <a:ext cx="326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89C874-DE00-EB96-0ACC-2EA926913AC0}"/>
                </a:ext>
              </a:extLst>
            </p:cNvPr>
            <p:cNvSpPr/>
            <p:nvPr/>
          </p:nvSpPr>
          <p:spPr>
            <a:xfrm>
              <a:off x="5714348" y="1106099"/>
              <a:ext cx="1184442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347106-1620-95B4-AAD1-5E70E9186EB8}"/>
              </a:ext>
            </a:extLst>
          </p:cNvPr>
          <p:cNvGrpSpPr/>
          <p:nvPr/>
        </p:nvGrpSpPr>
        <p:grpSpPr>
          <a:xfrm>
            <a:off x="4080147" y="1121429"/>
            <a:ext cx="4452844" cy="874706"/>
            <a:chOff x="4080147" y="1121429"/>
            <a:chExt cx="4452844" cy="874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9677A-5400-BB05-278E-9031F9C24822}"/>
                </a:ext>
              </a:extLst>
            </p:cNvPr>
            <p:cNvSpPr txBox="1"/>
            <p:nvPr/>
          </p:nvSpPr>
          <p:spPr>
            <a:xfrm>
              <a:off x="4080147" y="1411360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Leo run the race?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9768217-9696-1F2F-268A-B29A07726D11}"/>
                </a:ext>
              </a:extLst>
            </p:cNvPr>
            <p:cNvSpPr/>
            <p:nvPr/>
          </p:nvSpPr>
          <p:spPr>
            <a:xfrm>
              <a:off x="5764192" y="1121429"/>
              <a:ext cx="802790" cy="2899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ASK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668BDE-0EA6-C6DE-85CE-E149DC816E5B}"/>
              </a:ext>
            </a:extLst>
          </p:cNvPr>
          <p:cNvSpPr txBox="1"/>
          <p:nvPr/>
        </p:nvSpPr>
        <p:spPr>
          <a:xfrm>
            <a:off x="9367024" y="6367780"/>
            <a:ext cx="265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Hamblin 1973, </a:t>
            </a:r>
            <a:r>
              <a:rPr lang="en-US" sz="1200" dirty="0" err="1">
                <a:latin typeface="Helvetica" pitchFamily="2" charset="0"/>
              </a:rPr>
              <a:t>Karttunen</a:t>
            </a:r>
            <a:r>
              <a:rPr lang="en-US" sz="1200" dirty="0">
                <a:latin typeface="Helvetica" pitchFamily="2" charset="0"/>
              </a:rPr>
              <a:t> 1977, </a:t>
            </a:r>
            <a:r>
              <a:rPr lang="en-US" sz="1200" dirty="0" err="1">
                <a:latin typeface="Helvetica" pitchFamily="2" charset="0"/>
              </a:rPr>
              <a:t>i.a.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F8C6A1DB-0078-E748-BDB2-9A537AEDA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041088-2494-97E6-C634-C866342235A4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8D1EB2-AB52-CD71-646A-16E5ECD3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D9ED9-7D6C-8839-B6F4-E510CFC30296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673571-D363-1EAE-C8C7-6E78CE9E7FE7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0B9A2A-6375-2628-C1CB-CF293A19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62773-B414-6FD7-97B2-55A46319BEE2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98DE6-6DB3-D051-F44D-EF184C6BDF11}"/>
              </a:ext>
            </a:extLst>
          </p:cNvPr>
          <p:cNvSpPr/>
          <p:nvPr/>
        </p:nvSpPr>
        <p:spPr>
          <a:xfrm>
            <a:off x="1355138" y="3184800"/>
            <a:ext cx="7772400" cy="3175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7AB04A-1387-F5B9-52D5-F0A7FD73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24" y="683358"/>
            <a:ext cx="10609752" cy="549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218AE-B2D7-AE07-60F3-347C278BCF0A}"/>
              </a:ext>
            </a:extLst>
          </p:cNvPr>
          <p:cNvSpPr txBox="1"/>
          <p:nvPr/>
        </p:nvSpPr>
        <p:spPr>
          <a:xfrm>
            <a:off x="791125" y="314026"/>
            <a:ext cx="562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github.com</a:t>
            </a:r>
            <a:r>
              <a:rPr lang="en-US" b="1" dirty="0">
                <a:latin typeface="Helvetica" pitchFamily="2" charset="0"/>
              </a:rPr>
              <a:t>/probabilistic-dynamic-semantics/</a:t>
            </a:r>
            <a:r>
              <a:rPr lang="en-US" b="1" dirty="0" err="1">
                <a:latin typeface="Helvetica" pitchFamily="2" charset="0"/>
              </a:rPr>
              <a:t>pds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0258-E986-59F3-D09C-98BC927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12" y="2879183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1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22174-B450-7682-D1DE-88413F98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851844-80BD-1320-CBD4-93E9A8572BF8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2ED74B9-F6B8-FFEF-354C-A4B2E1277862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3BD044-A6D6-A720-E8A7-C9622510D805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68F019E8-A397-9C57-CEEE-CD8B1B68D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069F1-893C-F0E6-8B65-EB75D97F95FA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331240-9515-8B71-204C-2DFF99DDF59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00E9C0-9271-9D82-4955-2EF7EA622006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70BB8B-24D4-01AE-8EE6-C3C3E1ED3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FF9D24-4236-FBDB-869E-33A6BE0B2F70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C4E1DA-ECB6-CEDB-075E-464A97CD5D10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B6CBCE-1885-0DEF-4B07-161D65C1BF2D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C5EB687-D64D-761F-336A-D4B0CAAC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A1AB73-3E74-F873-133C-0435B610D22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2A8DA28-58CA-6E7A-C0C5-6EF763293AC6}"/>
              </a:ext>
            </a:extLst>
          </p:cNvPr>
          <p:cNvSpPr txBox="1"/>
          <p:nvPr/>
        </p:nvSpPr>
        <p:spPr>
          <a:xfrm>
            <a:off x="224882" y="345602"/>
            <a:ext cx="1174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Compositionally derive statistical models of judgment data!</a:t>
            </a:r>
          </a:p>
        </p:txBody>
      </p:sp>
    </p:spTree>
    <p:extLst>
      <p:ext uri="{BB962C8B-B14F-4D97-AF65-F5344CB8AC3E}">
        <p14:creationId xmlns:p14="http://schemas.microsoft.com/office/powerpoint/2010/main" val="8829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7FCD2-556E-AEFA-4DAB-7DC33AC2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0" y="904371"/>
            <a:ext cx="10980280" cy="504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3573F-BD00-76BC-7D91-A3CB0A002D88}"/>
              </a:ext>
            </a:extLst>
          </p:cNvPr>
          <p:cNvSpPr txBox="1"/>
          <p:nvPr/>
        </p:nvSpPr>
        <p:spPr>
          <a:xfrm>
            <a:off x="882805" y="31959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Define semantic values in the normal way!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EFDF6-1F15-24C4-3FB4-165D1C7B1167}"/>
              </a:ext>
            </a:extLst>
          </p:cNvPr>
          <p:cNvSpPr txBox="1"/>
          <p:nvPr/>
        </p:nvSpPr>
        <p:spPr>
          <a:xfrm>
            <a:off x="882805" y="6047606"/>
            <a:ext cx="1042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Distinct hypotheses = distinct lexica</a:t>
            </a:r>
          </a:p>
        </p:txBody>
      </p:sp>
    </p:spTree>
    <p:extLst>
      <p:ext uri="{BB962C8B-B14F-4D97-AF65-F5344CB8AC3E}">
        <p14:creationId xmlns:p14="http://schemas.microsoft.com/office/powerpoint/2010/main" val="2287304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A9BA0-B2FD-B0C6-B4BA-AB0322F8A127}"/>
              </a:ext>
            </a:extLst>
          </p:cNvPr>
          <p:cNvGrpSpPr/>
          <p:nvPr/>
        </p:nvGrpSpPr>
        <p:grpSpPr>
          <a:xfrm>
            <a:off x="598447" y="1037063"/>
            <a:ext cx="7028987" cy="2575932"/>
            <a:chOff x="598447" y="1037063"/>
            <a:chExt cx="7028987" cy="25759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5D0940-0405-4B02-E58B-0D8C80336E5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predicate triggers projection </a:t>
              </a:r>
              <a:r>
                <a:rPr lang="en-US" dirty="0">
                  <a:latin typeface="Helvetica" pitchFamily="2" charset="0"/>
                </a:rPr>
                <a:t>or</a:t>
              </a:r>
            </a:p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6C4CAE-E8D7-168B-7E81-8412DEE99515}"/>
                </a:ext>
              </a:extLst>
            </p:cNvPr>
            <p:cNvSpPr txBox="1"/>
            <p:nvPr/>
          </p:nvSpPr>
          <p:spPr>
            <a:xfrm>
              <a:off x="598447" y="117556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3FFEBE7D-7AB8-963E-E9AE-B8AE0A45A49E}"/>
                </a:ext>
              </a:extLst>
            </p:cNvPr>
            <p:cNvSpPr/>
            <p:nvPr/>
          </p:nvSpPr>
          <p:spPr>
            <a:xfrm>
              <a:off x="1349296" y="1037063"/>
              <a:ext cx="3568392" cy="646331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F06438-849B-9BE5-749D-C0C4DEA6D581}"/>
                </a:ext>
              </a:extLst>
            </p:cNvPr>
            <p:cNvCxnSpPr>
              <a:cxnSpLocks/>
            </p:cNvCxnSpPr>
            <p:nvPr/>
          </p:nvCxnSpPr>
          <p:spPr>
            <a:xfrm>
              <a:off x="5103531" y="1360228"/>
              <a:ext cx="2523903" cy="2252767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314B5F-F484-5475-9953-4D1ABC43F826}"/>
              </a:ext>
            </a:extLst>
          </p:cNvPr>
          <p:cNvGrpSpPr/>
          <p:nvPr/>
        </p:nvGrpSpPr>
        <p:grpSpPr>
          <a:xfrm>
            <a:off x="867926" y="2860609"/>
            <a:ext cx="4949295" cy="568391"/>
            <a:chOff x="1349296" y="1037063"/>
            <a:chExt cx="4949295" cy="5683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8F0CF3-063B-0A74-909F-CBE58F219368}"/>
                </a:ext>
              </a:extLst>
            </p:cNvPr>
            <p:cNvSpPr txBox="1"/>
            <p:nvPr/>
          </p:nvSpPr>
          <p:spPr>
            <a:xfrm>
              <a:off x="1349296" y="1037063"/>
              <a:ext cx="404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7423B2-628E-D13D-632A-D48EA41E2CA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399058" y="1221729"/>
              <a:ext cx="899533" cy="38372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C7CC93-C45F-9FCE-F6A5-29AFE1B06F9A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D93437-74D7-BC9C-4537-CAA54555737D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D02F11-E441-6138-5F4B-AF243C4EA4EA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A111AD-129A-7BE9-02EB-B11342C98949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0D0112F0-2D7F-BF32-3C28-BCDEFE7A2D77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D6D2CE7F-50AF-A5EE-0122-F263614101EF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3AEF8E3-44A1-244F-4091-89D29AA3C675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2E97F8-975A-AB63-68CD-4BBF741E8050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B01977-3B0C-25DD-A75E-79EBE152AEA3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89245B-D0D0-2B15-1D6D-F00A7B94FD5B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F560D6-84FB-2335-1454-F817929C16D7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043D669B-EA2D-A613-A30F-6D5BD405987A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27678DEC-733B-C637-8352-7CB136DB421D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B8EDDC84-5A9A-B450-128A-F0A2B11A9998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52D6F6-66BB-6F45-D5E6-AD4D95172C94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E7271E-F04F-A8BF-B70C-56EECC9C767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743D21-8ECC-FBCE-D4B1-BEBDC70262C2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DEE46A9F-56A7-1A41-30D3-87B093E25B3D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80074B5-EAE0-8D55-ABC6-87EE58A0DDE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181D1-83A0-CA57-3FA4-D6D6F843A4F3}"/>
              </a:ext>
            </a:extLst>
          </p:cNvPr>
          <p:cNvGrpSpPr/>
          <p:nvPr/>
        </p:nvGrpSpPr>
        <p:grpSpPr>
          <a:xfrm>
            <a:off x="2758217" y="4116497"/>
            <a:ext cx="4301913" cy="369332"/>
            <a:chOff x="1315843" y="1037063"/>
            <a:chExt cx="430191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7C8E2E-ACC7-3E8F-2D9D-84738157B2CE}"/>
                </a:ext>
              </a:extLst>
            </p:cNvPr>
            <p:cNvSpPr txBox="1"/>
            <p:nvPr/>
          </p:nvSpPr>
          <p:spPr>
            <a:xfrm>
              <a:off x="1315843" y="1037063"/>
              <a:ext cx="4010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Noise due to non-linguistic factors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B981CEA-B410-1384-1D6E-3A74D8D51563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5326417" y="1221729"/>
              <a:ext cx="291339" cy="62493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B8D5-8EF1-7946-B1B7-76B31ABE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689B1C57-AAA3-01AC-5A68-15BC688F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24D513FE-1DF3-4C39-DC87-75B251D49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4F2AEEA5-9A83-83D1-0005-4A8A33103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4DEF3D-0576-6447-0A2F-E4B612ECD0B2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D3EF06-C1E8-D1C1-EA2A-A1748FC9FB5A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271B76F-D12F-2130-5FEB-0136CFC70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DC0620-DAE7-B400-D03D-F32FDA441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DBADF21-4426-A192-48E0-E887934F17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270B9-C0FE-BDA2-14EC-B0F203C4A11F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A2C41E-365F-EA6F-007D-D77F3EBD1D35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D2738-8E04-D361-8058-CA0752E50615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AE3EC-B51A-DF83-20E0-85CE90B9CE44}"/>
              </a:ext>
            </a:extLst>
          </p:cNvPr>
          <p:cNvGrpSpPr/>
          <p:nvPr/>
        </p:nvGrpSpPr>
        <p:grpSpPr>
          <a:xfrm>
            <a:off x="3592825" y="735989"/>
            <a:ext cx="6175641" cy="5011838"/>
            <a:chOff x="3592825" y="735989"/>
            <a:chExt cx="6175641" cy="50118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100EF4-2B8C-161F-1AAF-F6FDBDAF8678}"/>
                </a:ext>
              </a:extLst>
            </p:cNvPr>
            <p:cNvGrpSpPr/>
            <p:nvPr/>
          </p:nvGrpSpPr>
          <p:grpSpPr>
            <a:xfrm>
              <a:off x="3592825" y="859551"/>
              <a:ext cx="4030340" cy="400575"/>
              <a:chOff x="598447" y="1037063"/>
              <a:chExt cx="4610608" cy="4005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05E8F-96E9-2704-9351-C8364C98C50B}"/>
                  </a:ext>
                </a:extLst>
              </p:cNvPr>
              <p:cNvSpPr txBox="1"/>
              <p:nvPr/>
            </p:nvSpPr>
            <p:spPr>
              <a:xfrm>
                <a:off x="1349297" y="1037063"/>
                <a:ext cx="385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D4C644-6BAC-D2B2-8804-9C1ACDED9AF5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5" name="Double Bracket 4">
                <a:extLst>
                  <a:ext uri="{FF2B5EF4-FFF2-40B4-BE49-F238E27FC236}">
                    <a16:creationId xmlns:a16="http://schemas.microsoft.com/office/drawing/2014/main" id="{F839F98C-C7F6-C4FB-9163-97B2CD9580E6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3750433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1F50378-57CF-B63F-CA04-64CBBA9F1A9E}"/>
                </a:ext>
              </a:extLst>
            </p:cNvPr>
            <p:cNvSpPr/>
            <p:nvPr/>
          </p:nvSpPr>
          <p:spPr>
            <a:xfrm>
              <a:off x="9463907" y="735989"/>
              <a:ext cx="304559" cy="5011838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4831060-AEF2-F54D-45D9-236347342936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7623165" y="1044217"/>
              <a:ext cx="1840742" cy="224375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7442CF-77C7-8D28-9D89-856792D7165E}"/>
              </a:ext>
            </a:extLst>
          </p:cNvPr>
          <p:cNvGrpSpPr/>
          <p:nvPr/>
        </p:nvGrpSpPr>
        <p:grpSpPr>
          <a:xfrm>
            <a:off x="566068" y="2493963"/>
            <a:ext cx="4510055" cy="3275979"/>
            <a:chOff x="3592825" y="859551"/>
            <a:chExt cx="4510055" cy="32759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04D076-BCC9-AB39-E232-670B5CDC4211}"/>
                </a:ext>
              </a:extLst>
            </p:cNvPr>
            <p:cNvGrpSpPr/>
            <p:nvPr/>
          </p:nvGrpSpPr>
          <p:grpSpPr>
            <a:xfrm>
              <a:off x="3592825" y="859551"/>
              <a:ext cx="4510055" cy="400575"/>
              <a:chOff x="598447" y="1037063"/>
              <a:chExt cx="5159390" cy="4005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4216F-385A-2C15-5FF5-6B1B90690454}"/>
                  </a:ext>
                </a:extLst>
              </p:cNvPr>
              <p:cNvSpPr txBox="1"/>
              <p:nvPr/>
            </p:nvSpPr>
            <p:spPr>
              <a:xfrm>
                <a:off x="1349296" y="1037063"/>
                <a:ext cx="4408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predicate triggers projection NOT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B536EA-8894-0567-210A-4F11A91E3DBF}"/>
                  </a:ext>
                </a:extLst>
              </p:cNvPr>
              <p:cNvSpPr txBox="1"/>
              <p:nvPr/>
            </p:nvSpPr>
            <p:spPr>
              <a:xfrm>
                <a:off x="598447" y="1041749"/>
                <a:ext cx="39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Prob</a:t>
                </a:r>
              </a:p>
            </p:txBody>
          </p:sp>
          <p:sp>
            <p:nvSpPr>
              <p:cNvPr id="35" name="Double Bracket 34">
                <a:extLst>
                  <a:ext uri="{FF2B5EF4-FFF2-40B4-BE49-F238E27FC236}">
                    <a16:creationId xmlns:a16="http://schemas.microsoft.com/office/drawing/2014/main" id="{FF564B5B-7C1F-54D5-193F-174B5A82348B}"/>
                  </a:ext>
                </a:extLst>
              </p:cNvPr>
              <p:cNvSpPr/>
              <p:nvPr/>
            </p:nvSpPr>
            <p:spPr>
              <a:xfrm>
                <a:off x="1349296" y="1037064"/>
                <a:ext cx="4408541" cy="400574"/>
              </a:xfrm>
              <a:prstGeom prst="bracketPair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77190E66-577F-A26A-3119-ABA3DFE94A6A}"/>
                </a:ext>
              </a:extLst>
            </p:cNvPr>
            <p:cNvSpPr/>
            <p:nvPr/>
          </p:nvSpPr>
          <p:spPr>
            <a:xfrm>
              <a:off x="5074915" y="2699656"/>
              <a:ext cx="304559" cy="1435874"/>
            </a:xfrm>
            <a:prstGeom prst="leftBrace">
              <a:avLst>
                <a:gd name="adj1" fmla="val 8333"/>
                <a:gd name="adj2" fmla="val 50919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1EFD7290-0989-CC41-DCAE-948C8B346714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H="1">
              <a:off x="5074915" y="1044217"/>
              <a:ext cx="3027965" cy="2386572"/>
            </a:xfrm>
            <a:prstGeom prst="curvedConnector5">
              <a:avLst>
                <a:gd name="adj1" fmla="val -7550"/>
                <a:gd name="adj2" fmla="val 26870"/>
                <a:gd name="adj3" fmla="val 107550"/>
              </a:avLst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AD5380-CF4A-61E2-4348-8503BFB9E418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66D437-DA54-05D5-EB49-18FE349060C5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0EBE4E-D3E1-6BFD-805F-334735BEEED5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21049941-8B28-51F5-921A-29D865927E56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0222C7B-CEC3-A9B4-EA7B-C567B41B98D1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660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5BB2-F0EA-EB4F-72E8-4C872826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C12EE477-AF78-EA6A-161D-5D8B292A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BF770217-DEC2-B9B1-BA7A-53E94B86B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80848E9D-B8B6-3DFF-DC84-B7C18AF6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43B3FE0-DD2E-BB64-B8AB-D5C234245859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EFD7498-FFA9-E160-2955-F6D7F7B6914B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FB881E5-81D7-32F9-C4BC-C0728B37F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ABC10B6-E964-428E-13B3-2D0550E26B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43D040-1218-EA84-8383-6A07B1653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0DC42-9E45-87E5-64B2-40A9C9FCE3D2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AF344-EF96-BC85-F9BC-85FED957BEB8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902E77-8D77-6181-D368-FA8F5A416BC0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BB4C44-5BA1-6514-E212-DC0F05E2DC9C}"/>
              </a:ext>
            </a:extLst>
          </p:cNvPr>
          <p:cNvGrpSpPr/>
          <p:nvPr/>
        </p:nvGrpSpPr>
        <p:grpSpPr>
          <a:xfrm>
            <a:off x="1609413" y="1581969"/>
            <a:ext cx="6299448" cy="3094610"/>
            <a:chOff x="598447" y="1037063"/>
            <a:chExt cx="6299448" cy="3094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31DCD0-D469-4808-38B9-07D85BB7C21B}"/>
                </a:ext>
              </a:extLst>
            </p:cNvPr>
            <p:cNvSpPr txBox="1"/>
            <p:nvPr/>
          </p:nvSpPr>
          <p:spPr>
            <a:xfrm>
              <a:off x="1349296" y="1037063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embedded content is true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8B1DCC-45B1-16D4-F238-0B64941F0210}"/>
                </a:ext>
              </a:extLst>
            </p:cNvPr>
            <p:cNvSpPr txBox="1"/>
            <p:nvPr/>
          </p:nvSpPr>
          <p:spPr>
            <a:xfrm>
              <a:off x="598447" y="1064052"/>
              <a:ext cx="391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Prob</a:t>
              </a:r>
            </a:p>
          </p:txBody>
        </p:sp>
        <p:sp>
          <p:nvSpPr>
            <p:cNvPr id="47" name="Double Bracket 46">
              <a:extLst>
                <a:ext uri="{FF2B5EF4-FFF2-40B4-BE49-F238E27FC236}">
                  <a16:creationId xmlns:a16="http://schemas.microsoft.com/office/drawing/2014/main" id="{128E1218-54F6-C489-FC1C-BD7A6558949A}"/>
                </a:ext>
              </a:extLst>
            </p:cNvPr>
            <p:cNvSpPr/>
            <p:nvPr/>
          </p:nvSpPr>
          <p:spPr>
            <a:xfrm>
              <a:off x="1349296" y="1037063"/>
              <a:ext cx="3027965" cy="431539"/>
            </a:xfrm>
            <a:prstGeom prst="bracketPair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FCFEFF3-5B98-7F8E-D4B0-5400C6F7DB05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72" y="1216972"/>
              <a:ext cx="2453423" cy="291470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962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11413-01BE-A066-49C0-A23E394EDDD9}"/>
              </a:ext>
            </a:extLst>
          </p:cNvPr>
          <p:cNvSpPr txBox="1"/>
          <p:nvPr/>
        </p:nvSpPr>
        <p:spPr>
          <a:xfrm>
            <a:off x="6106886" y="126909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E8961-DC0D-49D0-9F2C-2D641B537B62}"/>
              </a:ext>
            </a:extLst>
          </p:cNvPr>
          <p:cNvSpPr txBox="1"/>
          <p:nvPr/>
        </p:nvSpPr>
        <p:spPr>
          <a:xfrm>
            <a:off x="6096000" y="268423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FA4A86-FCAC-E4B6-21C0-91437ABB577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7185C5-D8B9-21BE-43A7-B615EA3F2C17}"/>
              </a:ext>
            </a:extLst>
          </p:cNvPr>
          <p:cNvGrpSpPr/>
          <p:nvPr/>
        </p:nvGrpSpPr>
        <p:grpSpPr>
          <a:xfrm>
            <a:off x="4711204" y="1396030"/>
            <a:ext cx="1480056" cy="3120552"/>
            <a:chOff x="4711204" y="1396030"/>
            <a:chExt cx="1480056" cy="3120552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3ED15C-6674-A194-5905-54EA1638CDA7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110376" y="1980805"/>
              <a:ext cx="543292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97D941-B031-E80C-6E71-A15E0D055871}"/>
              </a:ext>
            </a:extLst>
          </p:cNvPr>
          <p:cNvGrpSpPr/>
          <p:nvPr/>
        </p:nvGrpSpPr>
        <p:grpSpPr>
          <a:xfrm>
            <a:off x="6032217" y="1381878"/>
            <a:ext cx="1745970" cy="4415176"/>
            <a:chOff x="6032217" y="1381878"/>
            <a:chExt cx="1745970" cy="4415176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323136-647E-7645-E90D-329BD63F0BC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538334" y="1966653"/>
              <a:ext cx="445058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8027E-FC72-414E-3ADF-AEBD036B0867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9B7E4-546A-B96A-1B65-05ADA9410CB0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08D3BF8-58CC-1CA4-C460-B2CA0391EF7A}"/>
              </a:ext>
            </a:extLst>
          </p:cNvPr>
          <p:cNvCxnSpPr>
            <a:cxnSpLocks/>
            <a:stCxn id="40" idx="2"/>
            <a:endCxn id="39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EE989-FAC1-CE2C-472D-E7E8F4904094}"/>
              </a:ext>
            </a:extLst>
          </p:cNvPr>
          <p:cNvSpPr txBox="1"/>
          <p:nvPr/>
        </p:nvSpPr>
        <p:spPr>
          <a:xfrm>
            <a:off x="3624943" y="15968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E07F7-B4F7-970E-3596-676456B93165}"/>
              </a:ext>
            </a:extLst>
          </p:cNvPr>
          <p:cNvSpPr txBox="1"/>
          <p:nvPr/>
        </p:nvSpPr>
        <p:spPr>
          <a:xfrm>
            <a:off x="1802192" y="3514454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0B536-2ADC-5DD2-ECC6-57598BACE401}"/>
              </a:ext>
            </a:extLst>
          </p:cNvPr>
          <p:cNvSpPr txBox="1"/>
          <p:nvPr/>
        </p:nvSpPr>
        <p:spPr>
          <a:xfrm>
            <a:off x="8307006" y="396076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A0E00"/>
                </a:solidFill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05ABC-6C3F-46CA-E95C-FD12ACBD3C9A}"/>
              </a:ext>
            </a:extLst>
          </p:cNvPr>
          <p:cNvSpPr txBox="1"/>
          <p:nvPr/>
        </p:nvSpPr>
        <p:spPr>
          <a:xfrm>
            <a:off x="6858000" y="263562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3A6A"/>
                </a:solidFill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4263" y="567164"/>
            <a:ext cx="9300117" cy="54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140" y="921876"/>
            <a:ext cx="9709695" cy="5177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9321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330606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B054-523B-37D8-FE95-26629A15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D01510D9-14B9-0F28-2805-771720798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637F5B-B716-0365-4A6C-7F835235A535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B2FD5B-4AEA-37CB-89F5-B591FE72D0D3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E8DF8FF7-8C28-FB2D-561F-A6B8A7B08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BE58EA-4625-3261-9090-B944516A9122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3E9E1D-CAF6-2904-AB1A-C70B89969311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4C05A-4186-9E04-F65E-47F70D239A8F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FA021-AF0B-5FB6-DB52-A6D7FDE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D61572-4A90-0D31-7CB4-5243A507AAA7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0A987-6CC2-8BF7-C9F7-289BC036B6B6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2D195F-BA0F-AD8F-4BED-FA9C66C4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ECB31-CC35-CD38-2751-A4EEAE35FD1D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9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DF2CF-39D6-E6B7-860E-E3AC7305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1622C-A8D4-F16C-A4DF-DD7C5B13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32" y="1222765"/>
            <a:ext cx="9690335" cy="82906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502F4B-EF51-F06A-6151-02569141C92E}"/>
              </a:ext>
            </a:extLst>
          </p:cNvPr>
          <p:cNvGrpSpPr/>
          <p:nvPr/>
        </p:nvGrpSpPr>
        <p:grpSpPr>
          <a:xfrm>
            <a:off x="670972" y="1637296"/>
            <a:ext cx="10270195" cy="4011046"/>
            <a:chOff x="670972" y="1637296"/>
            <a:chExt cx="10270195" cy="4011046"/>
          </a:xfrm>
        </p:grpSpPr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9646BFCB-64DA-B1E2-464D-61337A9DAD70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H="1">
              <a:off x="670972" y="1637296"/>
              <a:ext cx="10270195" cy="2405849"/>
            </a:xfrm>
            <a:prstGeom prst="bentConnector5">
              <a:avLst>
                <a:gd name="adj1" fmla="val -2226"/>
                <a:gd name="adj2" fmla="val 26732"/>
                <a:gd name="adj3" fmla="val 102226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510EFF-1602-660D-05AC-E9E2ADB98774}"/>
                </a:ext>
              </a:extLst>
            </p:cNvPr>
            <p:cNvGrpSpPr/>
            <p:nvPr/>
          </p:nvGrpSpPr>
          <p:grpSpPr>
            <a:xfrm>
              <a:off x="670972" y="2509022"/>
              <a:ext cx="3527902" cy="3139320"/>
              <a:chOff x="1250829" y="1996066"/>
              <a:chExt cx="4845171" cy="4311498"/>
            </a:xfrm>
          </p:grpSpPr>
          <p:pic>
            <p:nvPicPr>
              <p:cNvPr id="5" name="Picture 4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BFE61F5B-08A7-9AA7-1E9B-3A50089BA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832" y="1996067"/>
                <a:ext cx="4845168" cy="431149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3FE494-D4E1-79ED-B891-802161276F3C}"/>
                  </a:ext>
                </a:extLst>
              </p:cNvPr>
              <p:cNvSpPr txBox="1"/>
              <p:nvPr/>
            </p:nvSpPr>
            <p:spPr>
              <a:xfrm>
                <a:off x="1250829" y="1996066"/>
                <a:ext cx="4845168" cy="4213884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PARSE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4C56CB-F234-FAEC-A209-6D40C4F18742}"/>
              </a:ext>
            </a:extLst>
          </p:cNvPr>
          <p:cNvGrpSpPr/>
          <p:nvPr/>
        </p:nvGrpSpPr>
        <p:grpSpPr>
          <a:xfrm>
            <a:off x="4198872" y="2509021"/>
            <a:ext cx="4465347" cy="3139321"/>
            <a:chOff x="4198872" y="2509021"/>
            <a:chExt cx="4465347" cy="31393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DE07FD-3369-8C0F-F4D9-A007333F373B}"/>
                </a:ext>
              </a:extLst>
            </p:cNvPr>
            <p:cNvGrpSpPr/>
            <p:nvPr/>
          </p:nvGrpSpPr>
          <p:grpSpPr>
            <a:xfrm>
              <a:off x="4652864" y="2509021"/>
              <a:ext cx="4011355" cy="3139321"/>
              <a:chOff x="5587281" y="1996065"/>
              <a:chExt cx="4104278" cy="321204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1ADFA2-60A9-BE5C-9519-77F795A7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283" y="1996066"/>
                <a:ext cx="4104276" cy="321204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D2F88-3089-A723-7A63-4C82F7CE61D8}"/>
                  </a:ext>
                </a:extLst>
              </p:cNvPr>
              <p:cNvSpPr txBox="1"/>
              <p:nvPr/>
            </p:nvSpPr>
            <p:spPr>
              <a:xfrm>
                <a:off x="5587281" y="1996065"/>
                <a:ext cx="4104268" cy="3139321"/>
              </a:xfrm>
              <a:prstGeom prst="rect">
                <a:avLst/>
              </a:prstGeom>
              <a:solidFill>
                <a:srgbClr val="000000">
                  <a:alpha val="18039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Helvetica" pitchFamily="2" charset="0"/>
                  </a:rPr>
                  <a:t>COMPILE</a:t>
                </a:r>
              </a:p>
              <a:p>
                <a:pPr algn="ctr"/>
                <a:endParaRPr lang="en-US" sz="6600" b="1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68B475-CBB0-DDDB-49BC-3CCE4052E965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 flipV="1">
              <a:off x="4198872" y="4043144"/>
              <a:ext cx="453992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4387E7-E746-0567-7FAB-3AF6075BF765}"/>
              </a:ext>
            </a:extLst>
          </p:cNvPr>
          <p:cNvGrpSpPr/>
          <p:nvPr/>
        </p:nvGrpSpPr>
        <p:grpSpPr>
          <a:xfrm>
            <a:off x="8664209" y="2509021"/>
            <a:ext cx="3085123" cy="3139320"/>
            <a:chOff x="8664209" y="2509021"/>
            <a:chExt cx="3085123" cy="3139320"/>
          </a:xfrm>
        </p:grpSpPr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0B4A346-D3BE-EDEB-18C8-085596CA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064" y="2509021"/>
              <a:ext cx="2628268" cy="313932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1C155-875E-D49A-868A-9D75CA3AEE1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4209" y="4043144"/>
              <a:ext cx="45748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8D4929-9091-CC7D-2E6D-2CEC0FA03E88}"/>
              </a:ext>
            </a:extLst>
          </p:cNvPr>
          <p:cNvGrpSpPr/>
          <p:nvPr/>
        </p:nvGrpSpPr>
        <p:grpSpPr>
          <a:xfrm>
            <a:off x="200722" y="1003610"/>
            <a:ext cx="11719932" cy="4850780"/>
            <a:chOff x="200722" y="1003610"/>
            <a:chExt cx="11719932" cy="48507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452078-FAFD-B393-841F-DFAB5ED30247}"/>
                </a:ext>
              </a:extLst>
            </p:cNvPr>
            <p:cNvSpPr/>
            <p:nvPr/>
          </p:nvSpPr>
          <p:spPr>
            <a:xfrm>
              <a:off x="1115122" y="1003610"/>
              <a:ext cx="9935737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175400-D8BD-3A52-F458-44F2CDD8C44E}"/>
                </a:ext>
              </a:extLst>
            </p:cNvPr>
            <p:cNvSpPr/>
            <p:nvPr/>
          </p:nvSpPr>
          <p:spPr>
            <a:xfrm>
              <a:off x="200722" y="1729154"/>
              <a:ext cx="11719932" cy="4125236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AD0976-BA1E-682E-98A5-6F8ECCDE32CA}"/>
                </a:ext>
              </a:extLst>
            </p:cNvPr>
            <p:cNvSpPr/>
            <p:nvPr/>
          </p:nvSpPr>
          <p:spPr>
            <a:xfrm>
              <a:off x="10941166" y="1238501"/>
              <a:ext cx="808165" cy="49065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6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944-BAE9-7DB2-67C0-6184B86B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document&#10;&#10;Description automatically generated">
            <a:extLst>
              <a:ext uri="{FF2B5EF4-FFF2-40B4-BE49-F238E27FC236}">
                <a16:creationId xmlns:a16="http://schemas.microsoft.com/office/drawing/2014/main" id="{367C3B0D-3E49-B577-F5B8-00E7D98A3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3"/>
          <a:stretch/>
        </p:blipFill>
        <p:spPr>
          <a:xfrm>
            <a:off x="347687" y="391886"/>
            <a:ext cx="5617445" cy="4950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45FF67-A5C3-BA20-3B9C-E2CFF0ABEA6D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6CDAC7-386A-B75F-AA88-572E12E3E0E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D2622115-ACCD-4D86-2605-B6429788F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4CDF69-B54C-70A4-77FB-8ABB5774639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B4B424-7260-35EF-D743-C7B4A7C983D0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93B5E-F88E-AA15-79EF-DA1D38E4C3A8}"/>
              </a:ext>
            </a:extLst>
          </p:cNvPr>
          <p:cNvGrpSpPr/>
          <p:nvPr/>
        </p:nvGrpSpPr>
        <p:grpSpPr>
          <a:xfrm>
            <a:off x="792712" y="2008809"/>
            <a:ext cx="8006042" cy="3968137"/>
            <a:chOff x="574998" y="1583470"/>
            <a:chExt cx="8006042" cy="39681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0CA6E2-4378-2D24-407C-008B139EC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8" y="1583470"/>
              <a:ext cx="7772400" cy="3968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B171E-4C6C-0858-B1CE-D54070723047}"/>
                </a:ext>
              </a:extLst>
            </p:cNvPr>
            <p:cNvSpPr txBox="1"/>
            <p:nvPr/>
          </p:nvSpPr>
          <p:spPr>
            <a:xfrm>
              <a:off x="3131810" y="1626256"/>
              <a:ext cx="54492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 </a:t>
              </a:r>
              <a:r>
                <a:rPr lang="en-US" sz="1600" i="1" dirty="0">
                  <a:latin typeface="Helvetica" pitchFamily="2" charset="0"/>
                </a:rPr>
                <a:t>Proceedings of Experiments in Linguistic Meaning 3</a:t>
              </a:r>
              <a:endParaRPr lang="en-US" sz="1600" dirty="0">
                <a:latin typeface="Helvetica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F8D2F-73F2-A113-18FE-2D1937BB135F}"/>
              </a:ext>
            </a:extLst>
          </p:cNvPr>
          <p:cNvGrpSpPr/>
          <p:nvPr/>
        </p:nvGrpSpPr>
        <p:grpSpPr>
          <a:xfrm>
            <a:off x="1355138" y="3184800"/>
            <a:ext cx="7772400" cy="3175703"/>
            <a:chOff x="191786" y="563830"/>
            <a:chExt cx="7772400" cy="3175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35955A-C93D-CAD9-20B9-4CB342398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6" y="563830"/>
              <a:ext cx="7772400" cy="317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4AEF9-3102-BD43-4DF0-1B19BFF0B233}"/>
                </a:ext>
              </a:extLst>
            </p:cNvPr>
            <p:cNvSpPr txBox="1"/>
            <p:nvPr/>
          </p:nvSpPr>
          <p:spPr>
            <a:xfrm>
              <a:off x="2999677" y="977193"/>
              <a:ext cx="4869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Under review at </a:t>
              </a:r>
              <a:r>
                <a:rPr lang="en-US" sz="1600" i="1" dirty="0">
                  <a:latin typeface="Helvetica" pitchFamily="2" charset="0"/>
                </a:rPr>
                <a:t>Cambridge Elements in Semantics</a:t>
              </a:r>
              <a:endParaRPr 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11CC43-0220-A4B2-0096-76C27B8369BA}"/>
              </a:ext>
            </a:extLst>
          </p:cNvPr>
          <p:cNvGrpSpPr/>
          <p:nvPr/>
        </p:nvGrpSpPr>
        <p:grpSpPr>
          <a:xfrm>
            <a:off x="5012145" y="1381878"/>
            <a:ext cx="3066983" cy="4415176"/>
            <a:chOff x="5012145" y="1381878"/>
            <a:chExt cx="3066983" cy="44151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B6BE19-F858-5A0E-A0A6-66D19C70629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5411317" y="1980805"/>
              <a:ext cx="242351" cy="162137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CB8FD96-40C1-4627-2B7C-81C36FAF4012}"/>
                </a:ext>
              </a:extLst>
            </p:cNvPr>
            <p:cNvSpPr/>
            <p:nvPr/>
          </p:nvSpPr>
          <p:spPr>
            <a:xfrm>
              <a:off x="5012145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un with solid fill">
              <a:extLst>
                <a:ext uri="{FF2B5EF4-FFF2-40B4-BE49-F238E27FC236}">
                  <a16:creationId xmlns:a16="http://schemas.microsoft.com/office/drawing/2014/main" id="{F5565E48-0785-2987-7646-7907A2E47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6860" y="3602182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FD1D26-B3EC-2ADF-D742-487BD00868A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427810" y="1966653"/>
              <a:ext cx="856523" cy="292469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phic 30" descr="Race Flag with solid fill">
              <a:extLst>
                <a:ext uri="{FF2B5EF4-FFF2-40B4-BE49-F238E27FC236}">
                  <a16:creationId xmlns:a16="http://schemas.microsoft.com/office/drawing/2014/main" id="{151EC533-7F58-529E-71A4-E71DC3F8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2217" y="4882654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F089CDA-C498-0024-8D6A-D39A090204AD}"/>
                </a:ext>
              </a:extLst>
            </p:cNvPr>
            <p:cNvSpPr/>
            <p:nvPr/>
          </p:nvSpPr>
          <p:spPr>
            <a:xfrm>
              <a:off x="6489537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EDEB33-BDA4-6BAB-D9F6-C8FE49DCAB0B}"/>
              </a:ext>
            </a:extLst>
          </p:cNvPr>
          <p:cNvSpPr txBox="1"/>
          <p:nvPr/>
        </p:nvSpPr>
        <p:spPr>
          <a:xfrm>
            <a:off x="8222925" y="6033246"/>
            <a:ext cx="37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Strawson 1950, </a:t>
            </a:r>
            <a:r>
              <a:rPr lang="en-US" sz="1200" dirty="0" err="1">
                <a:latin typeface="Helvetica" pitchFamily="2" charset="0"/>
              </a:rPr>
              <a:t>i.a.</a:t>
            </a:r>
            <a:r>
              <a:rPr lang="en-US" sz="1200" dirty="0">
                <a:latin typeface="Helvetica" pitchFamily="2" charset="0"/>
              </a:rPr>
              <a:t>; cf. Russell 1905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13686-162F-927B-158B-8CD7BDA7FAB3}"/>
              </a:ext>
            </a:extLst>
          </p:cNvPr>
          <p:cNvSpPr txBox="1"/>
          <p:nvPr/>
        </p:nvSpPr>
        <p:spPr>
          <a:xfrm>
            <a:off x="9188605" y="6310245"/>
            <a:ext cx="282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e.g. Heim 1982, Kamp and </a:t>
            </a:r>
            <a:r>
              <a:rPr lang="en-US" sz="1200" dirty="0" err="1">
                <a:latin typeface="Helvetica" pitchFamily="2" charset="0"/>
              </a:rPr>
              <a:t>Reyle</a:t>
            </a:r>
            <a:r>
              <a:rPr lang="en-US" sz="1200" dirty="0">
                <a:latin typeface="Helvetica" pitchFamily="2" charset="0"/>
              </a:rPr>
              <a:t> 1993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0ED63F-4FC2-4133-B98D-FCEDBDD69E1A}"/>
              </a:ext>
            </a:extLst>
          </p:cNvPr>
          <p:cNvSpPr/>
          <p:nvPr/>
        </p:nvSpPr>
        <p:spPr>
          <a:xfrm>
            <a:off x="10526751" y="6033246"/>
            <a:ext cx="2230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5A8E600-0479-7F61-279F-F1E3619F58D4}"/>
              </a:ext>
            </a:extLst>
          </p:cNvPr>
          <p:cNvCxnSpPr>
            <a:cxnSpLocks/>
            <a:stCxn id="42" idx="2"/>
            <a:endCxn id="41" idx="1"/>
          </p:cNvCxnSpPr>
          <p:nvPr/>
        </p:nvCxnSpPr>
        <p:spPr>
          <a:xfrm rot="5400000">
            <a:off x="9844185" y="5654666"/>
            <a:ext cx="138500" cy="1449659"/>
          </a:xfrm>
          <a:prstGeom prst="curvedConnector4">
            <a:avLst>
              <a:gd name="adj1" fmla="val 10788"/>
              <a:gd name="adj2" fmla="val 115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C04FB-9BC0-3DF7-4B50-35B7903B86F1}"/>
              </a:ext>
            </a:extLst>
          </p:cNvPr>
          <p:cNvSpPr txBox="1"/>
          <p:nvPr/>
        </p:nvSpPr>
        <p:spPr>
          <a:xfrm>
            <a:off x="3947531" y="1305045"/>
            <a:ext cx="298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Conventional + Conversational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BE4D0-2232-B25B-67B7-5BEF291636C7}"/>
              </a:ext>
            </a:extLst>
          </p:cNvPr>
          <p:cNvSpPr txBox="1"/>
          <p:nvPr/>
        </p:nvSpPr>
        <p:spPr>
          <a:xfrm>
            <a:off x="7768544" y="1332937"/>
            <a:ext cx="2758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Conversational</a:t>
            </a:r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F33AE-0197-55C7-AD01-C418503D3924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C5CB1-F4BA-2FBD-4957-94AE07EC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01A2E-2B08-E76B-D3B1-993759F4DA49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1487F-C21B-73FB-7D87-3CCC900A2856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E2AEC-29FF-2EEA-08A4-10EFD8A3120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B0CAE-C452-1011-A3F8-3D9F29A2226B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F0A02-0CE5-782F-F094-317064957968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87262-9DD3-D64F-1B44-1F9F0ABBF3B4}"/>
              </a:ext>
            </a:extLst>
          </p:cNvPr>
          <p:cNvSpPr/>
          <p:nvPr/>
        </p:nvSpPr>
        <p:spPr>
          <a:xfrm>
            <a:off x="3514049" y="558787"/>
            <a:ext cx="5808346" cy="466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0AC23-72A0-4F3D-D496-A0F9F416D885}"/>
              </a:ext>
            </a:extLst>
          </p:cNvPr>
          <p:cNvSpPr txBox="1"/>
          <p:nvPr/>
        </p:nvSpPr>
        <p:spPr>
          <a:xfrm>
            <a:off x="8030805" y="717967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B66AA-36A8-827C-A959-62CA745706CF}"/>
              </a:ext>
            </a:extLst>
          </p:cNvPr>
          <p:cNvSpPr txBox="1"/>
          <p:nvPr/>
        </p:nvSpPr>
        <p:spPr>
          <a:xfrm>
            <a:off x="7973097" y="3494511"/>
            <a:ext cx="126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0EA1A-2215-849C-D152-816C44212948}"/>
              </a:ext>
            </a:extLst>
          </p:cNvPr>
          <p:cNvSpPr txBox="1"/>
          <p:nvPr/>
        </p:nvSpPr>
        <p:spPr>
          <a:xfrm>
            <a:off x="3535560" y="3494511"/>
            <a:ext cx="170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Antiveridicals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17538-7E80-49B0-0011-4041F5D2D5FE}"/>
              </a:ext>
            </a:extLst>
          </p:cNvPr>
          <p:cNvSpPr txBox="1"/>
          <p:nvPr/>
        </p:nvSpPr>
        <p:spPr>
          <a:xfrm>
            <a:off x="5672135" y="3494511"/>
            <a:ext cx="149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113A6A"/>
                </a:solidFill>
                <a:latin typeface="Helvetica" pitchFamily="2" charset="0"/>
              </a:rPr>
              <a:t>Nonfactives</a:t>
            </a:r>
            <a:endParaRPr lang="en-US" b="1" dirty="0">
              <a:solidFill>
                <a:srgbClr val="113A6A"/>
              </a:solidFill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034F85-80D7-5F09-A04B-478B5E785E11}"/>
              </a:ext>
            </a:extLst>
          </p:cNvPr>
          <p:cNvCxnSpPr/>
          <p:nvPr/>
        </p:nvCxnSpPr>
        <p:spPr>
          <a:xfrm>
            <a:off x="657922" y="3122341"/>
            <a:ext cx="111512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3C5A-C496-06EC-FB0B-4B40EC88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8D7DA-B7AD-DF1C-D9BA-C6B2A812341A}"/>
              </a:ext>
            </a:extLst>
          </p:cNvPr>
          <p:cNvSpPr txBox="1"/>
          <p:nvPr/>
        </p:nvSpPr>
        <p:spPr>
          <a:xfrm>
            <a:off x="10412729" y="6488057"/>
            <a:ext cx="1614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9D5E3-2BF5-D2B2-3F53-1199EA98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1" b="5631"/>
          <a:stretch/>
        </p:blipFill>
        <p:spPr>
          <a:xfrm>
            <a:off x="3150195" y="474594"/>
            <a:ext cx="6250741" cy="496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1E399-FD87-9F35-0C72-07B7827DCCFA}"/>
              </a:ext>
            </a:extLst>
          </p:cNvPr>
          <p:cNvSpPr txBox="1"/>
          <p:nvPr/>
        </p:nvSpPr>
        <p:spPr>
          <a:xfrm rot="16200000">
            <a:off x="-139740" y="2615264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did</a:t>
            </a:r>
            <a:r>
              <a:rPr lang="en-US" sz="1600" b="1" dirty="0">
                <a:solidFill>
                  <a:srgbClr val="C00000"/>
                </a:solidFill>
              </a:rPr>
              <a:t>n’t</a:t>
            </a:r>
            <a:r>
              <a:rPr lang="en-US" sz="1600" b="1" dirty="0"/>
              <a:t> __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F8866-D52E-811F-E7C8-4AA46AA33D67}"/>
              </a:ext>
            </a:extLst>
          </p:cNvPr>
          <p:cNvSpPr txBox="1"/>
          <p:nvPr/>
        </p:nvSpPr>
        <p:spPr>
          <a:xfrm>
            <a:off x="3941464" y="5903282"/>
            <a:ext cx="506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Someone  __ed that a particular thing happened?</a:t>
            </a:r>
          </a:p>
          <a:p>
            <a:r>
              <a:rPr lang="en-US" sz="1600" i="1" dirty="0"/>
              <a:t>Did that thing happen?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8C97-1EEE-F301-F304-A090DB5DF849}"/>
              </a:ext>
            </a:extLst>
          </p:cNvPr>
          <p:cNvSpPr txBox="1"/>
          <p:nvPr/>
        </p:nvSpPr>
        <p:spPr>
          <a:xfrm>
            <a:off x="3502619" y="5290692"/>
            <a:ext cx="80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3D766-8D15-A9F5-7A17-377F60AB3667}"/>
              </a:ext>
            </a:extLst>
          </p:cNvPr>
          <p:cNvSpPr txBox="1"/>
          <p:nvPr/>
        </p:nvSpPr>
        <p:spPr>
          <a:xfrm>
            <a:off x="8477788" y="5290577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A307-444D-DFFD-9822-BA732A3C1A35}"/>
              </a:ext>
            </a:extLst>
          </p:cNvPr>
          <p:cNvSpPr txBox="1"/>
          <p:nvPr/>
        </p:nvSpPr>
        <p:spPr>
          <a:xfrm rot="16200000">
            <a:off x="2287105" y="428422"/>
            <a:ext cx="1155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0C947-8F6A-DF2F-5DFF-1A18B040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-324" r="13" b="8616"/>
          <a:stretch/>
        </p:blipFill>
        <p:spPr>
          <a:xfrm>
            <a:off x="3476755" y="474537"/>
            <a:ext cx="6017656" cy="48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6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B14C-603C-144A-1F63-9063781B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FE4304-4E6E-F8DF-0350-77015ED222C9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E0F-835F-8318-C4CE-53AB6FF6650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8804B0-A8E6-1A1A-600D-F2EF3358A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30E161-28EE-7697-ED49-84E6C4C53E64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FC6748-F369-4720-6EA2-E0F678A032C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83ABFE-8013-DE7B-B139-E05F3FCFEA3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4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82581</TotalTime>
  <Words>6739</Words>
  <Application>Microsoft Macintosh PowerPoint</Application>
  <PresentationFormat>Widescreen</PresentationFormat>
  <Paragraphs>1755</Paragraphs>
  <Slides>290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290</vt:i4>
      </vt:variant>
    </vt:vector>
  </HeadingPairs>
  <TitlesOfParts>
    <vt:vector size="297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Appendix G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Appendix J</vt:lpstr>
      <vt:lpstr>PowerPoint Presentation</vt:lpstr>
      <vt:lpstr>PowerPoint Presentation</vt:lpstr>
      <vt:lpstr>Appendix 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L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O</vt:lpstr>
      <vt:lpstr>PowerPoint Presentation</vt:lpstr>
      <vt:lpstr>Appendix 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885</cp:revision>
  <dcterms:created xsi:type="dcterms:W3CDTF">2023-10-21T17:24:11Z</dcterms:created>
  <dcterms:modified xsi:type="dcterms:W3CDTF">2026-01-30T03:05:37Z</dcterms:modified>
</cp:coreProperties>
</file>